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653" r:id="rId3"/>
    <p:sldId id="654" r:id="rId4"/>
    <p:sldId id="655" r:id="rId5"/>
    <p:sldId id="697" r:id="rId6"/>
    <p:sldId id="669" r:id="rId7"/>
    <p:sldId id="656" r:id="rId8"/>
    <p:sldId id="709" r:id="rId9"/>
    <p:sldId id="710" r:id="rId10"/>
    <p:sldId id="711" r:id="rId11"/>
    <p:sldId id="658" r:id="rId12"/>
    <p:sldId id="659" r:id="rId13"/>
    <p:sldId id="661" r:id="rId14"/>
    <p:sldId id="699" r:id="rId15"/>
    <p:sldId id="700" r:id="rId16"/>
    <p:sldId id="701" r:id="rId17"/>
    <p:sldId id="712" r:id="rId18"/>
    <p:sldId id="698" r:id="rId19"/>
    <p:sldId id="713" r:id="rId20"/>
    <p:sldId id="702" r:id="rId21"/>
    <p:sldId id="703" r:id="rId22"/>
    <p:sldId id="259" r:id="rId23"/>
    <p:sldId id="707" r:id="rId24"/>
    <p:sldId id="260" r:id="rId25"/>
    <p:sldId id="262" r:id="rId26"/>
    <p:sldId id="263" r:id="rId27"/>
    <p:sldId id="714" r:id="rId28"/>
    <p:sldId id="261" r:id="rId29"/>
    <p:sldId id="264" r:id="rId30"/>
    <p:sldId id="265" r:id="rId31"/>
    <p:sldId id="267" r:id="rId32"/>
    <p:sldId id="268" r:id="rId33"/>
    <p:sldId id="269" r:id="rId34"/>
    <p:sldId id="271" r:id="rId35"/>
    <p:sldId id="272" r:id="rId36"/>
    <p:sldId id="273" r:id="rId37"/>
    <p:sldId id="275" r:id="rId38"/>
    <p:sldId id="276" r:id="rId39"/>
    <p:sldId id="279" r:id="rId40"/>
    <p:sldId id="278" r:id="rId41"/>
    <p:sldId id="277" r:id="rId42"/>
    <p:sldId id="281" r:id="rId43"/>
    <p:sldId id="706" r:id="rId44"/>
    <p:sldId id="283" r:id="rId45"/>
    <p:sldId id="280" r:id="rId46"/>
    <p:sldId id="708" r:id="rId47"/>
    <p:sldId id="282" r:id="rId48"/>
    <p:sldId id="274" r:id="rId49"/>
    <p:sldId id="715" r:id="rId50"/>
    <p:sldId id="668" r:id="rId51"/>
    <p:sldId id="704" r:id="rId52"/>
  </p:sldIdLst>
  <p:sldSz cx="9144000" cy="6858000" type="screen4x3"/>
  <p:notesSz cx="7099300" cy="10234613"/>
  <p:custDataLst>
    <p:tags r:id="rId55"/>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autoAdjust="0"/>
    <p:restoredTop sz="67755" autoAdjust="0"/>
  </p:normalViewPr>
  <p:slideViewPr>
    <p:cSldViewPr>
      <p:cViewPr varScale="1">
        <p:scale>
          <a:sx n="84" d="100"/>
          <a:sy n="84" d="100"/>
        </p:scale>
        <p:origin x="3288" y="192"/>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notesViewPr>
    <p:cSldViewPr>
      <p:cViewPr varScale="1">
        <p:scale>
          <a:sx n="111" d="100"/>
          <a:sy n="111" d="100"/>
        </p:scale>
        <p:origin x="4544" y="2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30000"/>
      </a:spcBef>
      <a:spcAft>
        <a:spcPct val="0"/>
      </a:spcAft>
      <a:defRPr sz="1400" kern="1200">
        <a:solidFill>
          <a:schemeClr val="tx1"/>
        </a:solidFill>
        <a:latin typeface="Calibri" panose="020F0502020204030204" pitchFamily="34" charset="0"/>
        <a:ea typeface="+mn-ea"/>
        <a:cs typeface="Calibri" panose="020F0502020204030204" pitchFamily="34" charset="0"/>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One of the most important questions in machine learning is the tradeoff among bias and variance. In short, bias essentially captures whether a model makes systematic mistakes independent of the training set used. High bias is in general associated w</a:t>
            </a:r>
            <a:r>
              <a:rPr lang="en-GB" dirty="0"/>
              <a:t>it</a:t>
            </a:r>
            <a:r>
              <a:rPr lang="en-CH" dirty="0"/>
              <a:t>h an incapacity of the model to capture essential aspects of the domain, which again results from too simple models. Variance captures the stability of the model under different training sets. High variance in general is associated with a too large capacity of the model to capture non-essential aspects of the domain, i.e. noise, a property that is called over-fitting. Rocchio and kNN provide a nice illustration of this trade-off. Rocchio is a linear model and as such not capable to capture non-linear decision boundaries among classes as illustrated on the left. Therefore for highly convoluted class boundaries the model will always have a large error. On the ot</a:t>
            </a:r>
            <a:r>
              <a:rPr lang="en-GB" dirty="0"/>
              <a:t>he</a:t>
            </a:r>
            <a:r>
              <a:rPr lang="en-CH" dirty="0"/>
              <a:t>r hand, kNN is non-linear and can perfectly adapt to</a:t>
            </a:r>
            <a:r>
              <a:rPr lang="en-GB" dirty="0"/>
              <a:t> t</a:t>
            </a:r>
            <a:r>
              <a:rPr lang="en-CH" dirty="0"/>
              <a:t>he nonlinear decision boundaries in the training data, when using k=1. However, this also means the model represents noise and outliers in the training data, and is prone to very instable predictions as the training data changes. kNN can be understood as a way to moderate the effect by “smoothing” the prediction boundaries over larger regions. </a:t>
            </a:r>
          </a:p>
        </p:txBody>
      </p:sp>
      <p:sp>
        <p:nvSpPr>
          <p:cNvPr id="4" name="Slide Number Placeholder 3"/>
          <p:cNvSpPr>
            <a:spLocks noGrp="1"/>
          </p:cNvSpPr>
          <p:nvPr>
            <p:ph type="sldNum" sz="quarter" idx="5"/>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10866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e>
                        <m:r>
                          <a:rPr lang="fr-CH" sz="1200" i="1">
                            <a:latin typeface="Cambria Math" charset="0"/>
                          </a:rPr>
                          <m:t>𝐷</m:t>
                        </m:r>
                      </m:e>
                    </m:d>
                  </m:oMath>
                </a14:m>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and making as in probabilistic retrieval an independence assumptions on the occurrence of words in documents, we</a:t>
                </a:r>
                <a:r>
                  <a:rPr lang="en-US" baseline="0" dirty="0"/>
                  <a:t> can derive the probability of a document belonging to a class.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are then derived from the available training data.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One problem in this formulation of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fr-CH" sz="1200" i="0">
                    <a:latin typeface="Cambria Math" charset="0"/>
                  </a:rPr>
                  <a:t>𝐷</a:t>
                </a:r>
                <a:r>
                  <a:rPr lang="fr-CH" sz="1200" i="0">
                    <a:latin typeface="Cambria Math" panose="02040503050406030204" pitchFamily="18" charset="0"/>
                  </a:rPr>
                  <a:t>)</a:t>
                </a:r>
                <a:r>
                  <a:rPr lang="en-US" baseline="0" dirty="0"/>
                  <a:t> is that for words that do not occur together with the class label in the training set, the probability of a document containing this word to have the class label becomes zero. This is an analogue problem we stated for the basic form of probabilistic retrieval, where documents not containing all query words would never be retrieved.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For training a Naïve Bayes model we have to estimate the probabilities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and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𝐶</m:t>
                        </m:r>
                      </m:e>
                    </m:d>
                  </m:oMath>
                </a14:m>
                <a:r>
                  <a:rPr lang="en-US" baseline="0" dirty="0"/>
                  <a:t> is straightforward to compute it is simply the probability of each class label to occur in the training set. For the probability </a:t>
                </a:r>
                <a14:m>
                  <m:oMath xmlns:m="http://schemas.openxmlformats.org/officeDocument/2006/math">
                    <m:r>
                      <a:rPr lang="fr-CH" sz="1200" i="1" smtClean="0">
                        <a:latin typeface="Cambria Math" charset="0"/>
                      </a:rPr>
                      <m:t>𝑃</m:t>
                    </m:r>
                    <m:d>
                      <m:dPr>
                        <m:ctrlPr>
                          <a:rPr lang="fr-CH" sz="1200" i="1">
                            <a:latin typeface="Cambria Math" panose="02040503050406030204" pitchFamily="18" charset="0"/>
                          </a:rPr>
                        </m:ctrlPr>
                      </m:dPr>
                      <m:e>
                        <m:r>
                          <a:rPr lang="fr-CH" sz="1200" i="1">
                            <a:latin typeface="Cambria Math" charset="0"/>
                          </a:rPr>
                          <m:t>𝑤</m:t>
                        </m:r>
                      </m:e>
                      <m:e>
                        <m:r>
                          <a:rPr lang="fr-CH" sz="1200" i="1">
                            <a:latin typeface="Cambria Math" charset="0"/>
                          </a:rPr>
                          <m:t>𝐶</m:t>
                        </m:r>
                      </m:e>
                    </m:d>
                  </m:oMath>
                </a14:m>
                <a:r>
                  <a:rPr lang="en-US" baseline="0" dirty="0"/>
                  <a:t> we apply Laplacian smoothing to avoid the problem of words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Choice>
        <mc:Fallback xmlns="">
          <p:sp>
            <p:nvSpPr>
              <p:cNvPr id="3" name="Notes Placeholder 2"/>
              <p:cNvSpPr>
                <a:spLocks noGrp="1"/>
              </p:cNvSpPr>
              <p:nvPr>
                <p:ph type="body" idx="1"/>
              </p:nvPr>
            </p:nvSpPr>
            <p:spPr/>
            <p:txBody>
              <a:bodyPr/>
              <a:lstStyle/>
              <a:p>
                <a:r>
                  <a:rPr lang="en-US" baseline="0" dirty="0"/>
                  <a:t>For training a Naïve Bayes model we have to estimate the probabilities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and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a:t>
                </a:r>
                <a:r>
                  <a:rPr lang="fr-CH" sz="1200" i="0">
                    <a:latin typeface="Cambria Math" charset="0"/>
                  </a:rPr>
                  <a:t>𝑃</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is straightforward to compute it is simply the probability of each class label to occur in the training set. For the probability </a:t>
                </a:r>
                <a:r>
                  <a:rPr lang="fr-CH" sz="1200" i="0">
                    <a:latin typeface="Cambria Math" charset="0"/>
                  </a:rPr>
                  <a:t>𝑃</a:t>
                </a:r>
                <a:r>
                  <a:rPr lang="fr-CH" sz="1200" i="0">
                    <a:latin typeface="Cambria Math" panose="02040503050406030204" pitchFamily="18" charset="0"/>
                  </a:rPr>
                  <a:t>(</a:t>
                </a:r>
                <a:r>
                  <a:rPr lang="fr-CH" sz="1200" i="0">
                    <a:latin typeface="Cambria Math" charset="0"/>
                  </a:rPr>
                  <a:t>𝑤</a:t>
                </a:r>
                <a:r>
                  <a:rPr lang="fr-CH" sz="1200" i="0">
                    <a:latin typeface="Cambria Math" panose="02040503050406030204" pitchFamily="18" charset="0"/>
                  </a:rPr>
                  <a:t>│</a:t>
                </a:r>
                <a:r>
                  <a:rPr lang="fr-CH" sz="1200" i="0">
                    <a:latin typeface="Cambria Math" charset="0"/>
                  </a:rPr>
                  <a:t>𝐶</a:t>
                </a:r>
                <a:r>
                  <a:rPr lang="fr-CH" sz="1200" i="0">
                    <a:latin typeface="Cambria Math" panose="02040503050406030204" pitchFamily="18" charset="0"/>
                  </a:rPr>
                  <a:t>)</a:t>
                </a:r>
                <a:r>
                  <a:rPr lang="en-US" baseline="0" dirty="0"/>
                  <a:t> we apply Laplacian smoothing to avoid the aforementioned problem of </a:t>
                </a:r>
                <a:r>
                  <a:rPr lang="en-US" baseline="0" dirty="0" err="1"/>
                  <a:t>wrods</a:t>
                </a:r>
                <a:r>
                  <a:rPr lang="en-US" baseline="0" dirty="0"/>
                  <a:t> not occurring for a class in the training set. Then the probability is estimated as the likelihood of word occurring in the documents of the class as compared to the overall number of occurrences of the word.</a:t>
                </a:r>
              </a:p>
              <a:p>
                <a:endParaRPr lang="en-US" baseline="0" dirty="0"/>
              </a:p>
              <a:p>
                <a:r>
                  <a:rPr lang="en-US" baseline="0" dirty="0"/>
                  <a:t>Classification is performed by selecting the class with the highest probability to occur. This is computed by applying the logarithm to the estimated probability, as the summation is numerically more stable than multiplication.</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 provide a representation of documents that can not only be used for information retrieval, but also for document classification. They provide a low-dimensional feature vector that can be used for performing classification with supervised learning. We will now introduce one recent approach that has been proposed with the </a:t>
            </a:r>
            <a:r>
              <a:rPr lang="en-US" dirty="0" err="1"/>
              <a:t>Fasttext</a:t>
            </a:r>
            <a:r>
              <a:rPr lang="en-US" dirty="0"/>
              <a:t> approach. In fact, the initial application of </a:t>
            </a:r>
            <a:r>
              <a:rPr lang="en-US" dirty="0" err="1"/>
              <a:t>FastText</a:t>
            </a:r>
            <a:r>
              <a:rPr lang="en-US" dirty="0"/>
              <a:t> was document classification.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96339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Document classification is a task that is different from the task considered for constructing word embeddings in an unsupervised approach, as we have introduced it earlier. The task we had considered consisted of predicting the co-occurrence of words and context words. For document classification we have a training data set of labelled documents. Using that training data, we can modify the task as follows: instead of predicting for a given context word the corresponding word (or vice versa), we predict for a piece of text, a paragraph, the related class label. Therefore, the role of the context word will be taken over by the paragraph for which the label is predicted, and the prediction is on the class label and not on the center word.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r>
                  <a:rPr lang="fr-CH" b="0" i="0">
                    <a:latin typeface="Cambria Math" charset="0"/>
                  </a:rPr>
                  <a:t>𝑣</a:t>
                </a:r>
                <a:r>
                  <a:rPr lang="fr-CH" b="0" i="0">
                    <a:latin typeface="Cambria Math" panose="02040503050406030204" pitchFamily="18" charset="0"/>
                  </a:rPr>
                  <a:t>_</a:t>
                </a:r>
                <a:r>
                  <a:rPr lang="fr-CH" b="0" i="0">
                    <a:latin typeface="Cambria Math" charset="0"/>
                  </a:rPr>
                  <a:t>𝑤</a:t>
                </a:r>
                <a:r>
                  <a:rPr lang="en-US" dirty="0"/>
                  <a:t> also</a:t>
                </a:r>
                <a:r>
                  <a:rPr lang="en-US" baseline="0" dirty="0"/>
                  <a:t> pre-trained vectors from other document collections can be used.</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4073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Since </a:t>
            </a:r>
            <a:r>
              <a:rPr lang="en-GB" dirty="0" err="1"/>
              <a:t>th</a:t>
            </a:r>
            <a:r>
              <a:rPr lang="en-CH" dirty="0"/>
              <a:t>e prediction is performed not for single words, but for texts, the text from paragraphs is aggregated by computing the average word embedding vector of all words in the paragraph. For each class label also a d-dimensional vector is generated. The predicted probability of a class label occurring with a paragraph is then computed using the softmax function. Note that different to the use of the softmax function for the word prediction task, the number of class labels is usually small, so that the computation of the softmax function does not create signficant computational cost.</a:t>
            </a:r>
          </a:p>
        </p:txBody>
      </p:sp>
      <p:sp>
        <p:nvSpPr>
          <p:cNvPr id="4" name="Slide Number Placeholder 3"/>
          <p:cNvSpPr>
            <a:spLocks noGrp="1"/>
          </p:cNvSpPr>
          <p:nvPr>
            <p:ph type="sldNum" sz="quarter" idx="5"/>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2186484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For t</a:t>
            </a:r>
            <a:r>
              <a:rPr lang="en-GB" dirty="0"/>
              <a:t>he</a:t>
            </a:r>
            <a:r>
              <a:rPr lang="en-CH" dirty="0"/>
              <a:t> implementation of the model the training data is presented as pairs of labels and text paragraphs. The simplest loss function is maximizing the logarithm of the joint probabilites of all class label-paragraph pairs. Learning can be performed using standard stochastic gradient descent. In practice, different variants of this model are implemented, e.g., using alternative loss functions.</a:t>
            </a:r>
          </a:p>
        </p:txBody>
      </p:sp>
      <p:sp>
        <p:nvSpPr>
          <p:cNvPr id="4" name="Slide Number Placeholder 3"/>
          <p:cNvSpPr>
            <a:spLocks noGrp="1"/>
          </p:cNvSpPr>
          <p:nvPr>
            <p:ph type="sldNum" sz="quarter" idx="5"/>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85807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figure summarizes the different steps of the fasttext classification model. Note that the encoding of the class labels into d-dimensional vectors can be representated by a matrix P, with the vectors for each of the l class labels as rows. The graphical representation used in this figure is a common way to describe a model used for learning. One can understand it to depict graphically the composition of a complex function.</a:t>
            </a:r>
          </a:p>
          <a:p>
            <a:endParaRPr lang="en-CH" dirty="0"/>
          </a:p>
          <a:p>
            <a:r>
              <a:rPr lang="en-CH" dirty="0"/>
              <a:t>Figure: </a:t>
            </a:r>
            <a:r>
              <a:rPr lang="en-GB" dirty="0"/>
              <a:t> Analysis and Optimization of </a:t>
            </a:r>
            <a:r>
              <a:rPr lang="en-GB" dirty="0" err="1"/>
              <a:t>fastText</a:t>
            </a:r>
            <a:r>
              <a:rPr lang="en-GB" dirty="0"/>
              <a:t> Linear Text Classifier, Vladimir Zolotov and David Kung, https://</a:t>
            </a:r>
            <a:r>
              <a:rPr lang="en-GB" dirty="0" err="1"/>
              <a:t>arxiv.org</a:t>
            </a:r>
            <a:r>
              <a:rPr lang="en-GB" dirty="0"/>
              <a:t>/abs/1702.05531</a:t>
            </a:r>
          </a:p>
          <a:p>
            <a:endParaRPr lang="en-GB" dirty="0"/>
          </a:p>
          <a:p>
            <a:br>
              <a:rPr lang="en-GB" dirty="0">
                <a:effectLst/>
                <a:latin typeface="Helvetica" pitchFamily="2" charset="0"/>
              </a:rPr>
            </a:br>
            <a:endParaRPr lang="en-GB" dirty="0">
              <a:effectLst/>
              <a:latin typeface="Helvetica" pitchFamily="2" charset="0"/>
            </a:endParaRPr>
          </a:p>
          <a:p>
            <a:endParaRPr lang="en-CH"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55939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4288499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87127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are a new type of models for creating text embedding, that have initially been developed for machine translation, and later been adapted for other tasks, such as document classification. They are based on an extension of neural networks, using a mechanism known as self-attention. Self-attention introduces into the model a way to capture contextual dependencies among words in a text, which has led to a significant improvement in the performance for many natural language processing tasks. One of the best-known models of this class is BERT.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188184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not as </a:t>
                </a: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𝒘</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fr-CH" b="1" i="1" smtClean="0">
                            <a:latin typeface="Cambria Math" panose="02040503050406030204" pitchFamily="18" charset="0"/>
                          </a:rPr>
                          <m:t>𝒘</m:t>
                        </m:r>
                      </m:e>
                      <m:sub>
                        <m:r>
                          <a:rPr lang="fr-CH" b="0" i="1" smtClean="0">
                            <a:latin typeface="Cambria Math" panose="02040503050406030204" pitchFamily="18" charset="0"/>
                          </a:rPr>
                          <m:t>𝑠</m:t>
                        </m:r>
                      </m:sub>
                    </m:sSub>
                  </m:oMath>
                </a14:m>
                <a:r>
                  <a:rPr lang="en-US" dirty="0"/>
                  <a:t>. </a:t>
                </a:r>
                <a14:m>
                  <m:oMath xmlns:m="http://schemas.openxmlformats.org/officeDocument/2006/math">
                    <m:r>
                      <a:rPr lang="en-US" i="1" dirty="0" smtClean="0">
                        <a:latin typeface="Cambria Math" panose="02040503050406030204" pitchFamily="18" charset="0"/>
                      </a:rPr>
                      <m:t>𝑠</m:t>
                    </m:r>
                  </m:oMath>
                </a14:m>
                <a:r>
                  <a:rPr lang="en-US" dirty="0"/>
                  <a:t> one can interpret as the length</a:t>
                </a:r>
                <a:r>
                  <a:rPr lang="en-US" baseline="0" dirty="0"/>
                  <a:t> of a sentence consisting of words </a:t>
                </a:r>
                <a14:m>
                  <m:oMath xmlns:m="http://schemas.openxmlformats.org/officeDocument/2006/math">
                    <m:sSub>
                      <m:sSubPr>
                        <m:ctrlPr>
                          <a:rPr lang="en-US" b="0" i="1" smtClean="0">
                            <a:latin typeface="Cambria Math" panose="02040503050406030204" pitchFamily="18" charset="0"/>
                          </a:rPr>
                        </m:ctrlPr>
                      </m:sSubPr>
                      <m:e>
                        <m:r>
                          <a:rPr lang="fr-CH" b="0" i="1" smtClean="0">
                            <a:latin typeface="Cambria Math" panose="02040503050406030204" pitchFamily="18" charset="0"/>
                          </a:rPr>
                          <m:t>𝑤</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𝑠</m:t>
                        </m:r>
                      </m:sub>
                    </m:sSub>
                  </m:oMath>
                </a14:m>
                <a:r>
                  <a:rPr lang="en-US" b="0" dirty="0"/>
                  <a:t>. We will consistently denote</a:t>
                </a:r>
                <a:r>
                  <a:rPr lang="en-US" b="0" baseline="0" dirty="0"/>
                  <a:t> vectors in bold.</a:t>
                </a:r>
                <a:endParaRPr lang="en-US" b="0" dirty="0"/>
              </a:p>
            </p:txBody>
          </p:sp>
        </mc:Choice>
        <mc:Fallback xmlns="">
          <p:sp>
            <p:nvSpPr>
              <p:cNvPr id="3" name="Notes Placeholder 2"/>
              <p:cNvSpPr>
                <a:spLocks noGrp="1"/>
              </p:cNvSpPr>
              <p:nvPr>
                <p:ph type="body" idx="1"/>
              </p:nvPr>
            </p:nvSpPr>
            <p:spPr/>
            <p:txBody>
              <a:bodyPr/>
              <a:lstStyle/>
              <a:p>
                <a:r>
                  <a:rPr lang="en-US" dirty="0"/>
                  <a:t>In its simplest form, the self-attention mechanism is very straightforward. It transforms a set of input vectors, e.g., representing the words of a sentence that are learnt like with word embeddings, to a set of output vectors of the same dimension. The self-attention mechanisms consists of a linear mapping from the input vectors to the output vectors. One can consider this mapping as computing weighted averages of the input vectors. </a:t>
                </a:r>
              </a:p>
              <a:p>
                <a:endParaRPr lang="en-US" dirty="0"/>
              </a:p>
              <a:p>
                <a:r>
                  <a:rPr lang="en-US" dirty="0"/>
                  <a:t>Note that in the following we will use a notation different from before, where we denote word vectors as </a:t>
                </a:r>
                <a:r>
                  <a:rPr lang="en-US" b="1" i="0">
                    <a:latin typeface="Cambria Math" panose="02040503050406030204" pitchFamily="18" charset="0"/>
                  </a:rPr>
                  <a:t>𝒙_</a:t>
                </a:r>
                <a:r>
                  <a:rPr lang="en-US" i="0">
                    <a:latin typeface="Cambria Math" panose="02040503050406030204" pitchFamily="18" charset="0"/>
                  </a:rPr>
                  <a:t>1,…,</a:t>
                </a:r>
                <a:r>
                  <a:rPr lang="en-US" b="1" i="0">
                    <a:latin typeface="Cambria Math" panose="02040503050406030204" pitchFamily="18" charset="0"/>
                  </a:rPr>
                  <a:t>𝒙_</a:t>
                </a:r>
                <a:r>
                  <a:rPr lang="fr-CH" b="0" i="0">
                    <a:latin typeface="Cambria Math" panose="02040503050406030204" pitchFamily="18" charset="0"/>
                  </a:rPr>
                  <a:t>𝑠</a:t>
                </a:r>
                <a:r>
                  <a:rPr lang="en-US" dirty="0"/>
                  <a:t> and not as </a:t>
                </a:r>
                <a:r>
                  <a:rPr lang="fr-CH" b="1" i="0">
                    <a:latin typeface="Cambria Math" panose="02040503050406030204" pitchFamily="18" charset="0"/>
                  </a:rPr>
                  <a:t>𝒘</a:t>
                </a:r>
                <a:r>
                  <a:rPr lang="en-US" b="1" i="0">
                    <a:latin typeface="Cambria Math" panose="02040503050406030204" pitchFamily="18" charset="0"/>
                  </a:rPr>
                  <a:t>_</a:t>
                </a:r>
                <a:r>
                  <a:rPr lang="en-US" i="0">
                    <a:latin typeface="Cambria Math" panose="02040503050406030204" pitchFamily="18" charset="0"/>
                  </a:rPr>
                  <a:t>1,…,</a:t>
                </a:r>
                <a:r>
                  <a:rPr lang="fr-CH" b="1" i="0">
                    <a:latin typeface="Cambria Math" panose="02040503050406030204" pitchFamily="18" charset="0"/>
                  </a:rPr>
                  <a:t>𝒘</a:t>
                </a:r>
                <a:r>
                  <a:rPr lang="en-US" b="1" i="0">
                    <a:latin typeface="Cambria Math" panose="02040503050406030204" pitchFamily="18" charset="0"/>
                  </a:rPr>
                  <a:t>_</a:t>
                </a:r>
                <a:r>
                  <a:rPr lang="fr-CH" b="0" i="0">
                    <a:latin typeface="Cambria Math" panose="02040503050406030204" pitchFamily="18" charset="0"/>
                  </a:rPr>
                  <a:t>𝑠</a:t>
                </a:r>
                <a:r>
                  <a:rPr lang="en-US" dirty="0"/>
                  <a:t>. </a:t>
                </a:r>
                <a:r>
                  <a:rPr lang="en-US" i="0" dirty="0">
                    <a:latin typeface="Cambria Math" panose="02040503050406030204" pitchFamily="18" charset="0"/>
                  </a:rPr>
                  <a:t>𝑠</a:t>
                </a:r>
                <a:r>
                  <a:rPr lang="en-US" dirty="0"/>
                  <a:t> one can interpret as the length</a:t>
                </a:r>
                <a:r>
                  <a:rPr lang="en-US" baseline="0" dirty="0"/>
                  <a:t> of a sentence consisting of words </a:t>
                </a:r>
                <a:r>
                  <a:rPr lang="fr-CH" b="0" i="0">
                    <a:latin typeface="Cambria Math" panose="02040503050406030204" pitchFamily="18" charset="0"/>
                  </a:rPr>
                  <a:t>𝑤</a:t>
                </a:r>
                <a:r>
                  <a:rPr lang="en-US" b="0" i="0">
                    <a:latin typeface="Cambria Math" panose="02040503050406030204" pitchFamily="18" charset="0"/>
                  </a:rPr>
                  <a:t>_1,…,</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𝑠</a:t>
                </a:r>
                <a:r>
                  <a:rPr lang="en-US" b="0" dirty="0"/>
                  <a:t>. We will consistently denote</a:t>
                </a:r>
                <a:r>
                  <a:rPr lang="en-US" b="0" baseline="0" dirty="0"/>
                  <a:t> vectors in bold.</a:t>
                </a:r>
                <a:endParaRPr lang="en-US" b="0"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509147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However, the weights used in the linear mapping are not some arbitrary parameters that are learnt from training data but depend themselves on the input vectors. In the simplest case, this dependency would be given as the scalar product of two input vectors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oMath>
                </a14:m>
                <a:r>
                  <a:rPr lang="en-US" dirty="0"/>
                  <a:t> producing the weight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oMath>
                </a14:m>
                <a:r>
                  <a:rPr lang="en-US" dirty="0"/>
                  <a:t>, followed by the application of a </a:t>
                </a:r>
                <a:r>
                  <a:rPr lang="en-US" dirty="0" err="1"/>
                  <a:t>softmax</a:t>
                </a:r>
                <a:r>
                  <a:rPr lang="en-US" baseline="0" dirty="0"/>
                  <a:t> function, such that the weights add up to 1 for one dimension. This implies that while learning the vector representation of words, a dependency among the different vectors in a sequence of words is introduced. </a:t>
                </a:r>
              </a:p>
            </p:txBody>
          </p:sp>
        </mc:Choice>
        <mc:Fallback xmlns="">
          <p:sp>
            <p:nvSpPr>
              <p:cNvPr id="3" name="Notes Placeholder 2"/>
              <p:cNvSpPr>
                <a:spLocks noGrp="1"/>
              </p:cNvSpPr>
              <p:nvPr>
                <p:ph type="body" idx="1"/>
              </p:nvPr>
            </p:nvSpPr>
            <p:spPr/>
            <p:txBody>
              <a:bodyPr/>
              <a:lstStyle/>
              <a:p>
                <a:r>
                  <a:rPr lang="en-US" dirty="0"/>
                  <a:t>However, the weights used in the linear mapping are not arbitrary values (that would be learnt from training data), but depend themselves on the input vectors. In the simplest case, this dependency would be given as the scalar product of two input vectors </a:t>
                </a:r>
                <a:r>
                  <a:rPr lang="en-US" i="0">
                    <a:latin typeface="Cambria Math" panose="02040503050406030204" pitchFamily="18" charset="0"/>
                  </a:rPr>
                  <a:t>𝑥_𝑖</a:t>
                </a:r>
                <a:r>
                  <a:rPr lang="en-US" dirty="0"/>
                  <a:t> and </a:t>
                </a:r>
                <a:r>
                  <a:rPr lang="en-US" i="0">
                    <a:latin typeface="Cambria Math" panose="02040503050406030204" pitchFamily="18" charset="0"/>
                  </a:rPr>
                  <a:t>𝑥_𝑗</a:t>
                </a:r>
                <a:r>
                  <a:rPr lang="en-US" dirty="0"/>
                  <a:t> producing the weight </a:t>
                </a:r>
                <a:r>
                  <a:rPr lang="fr-CH" b="0" i="0">
                    <a:latin typeface="Cambria Math" panose="02040503050406030204" pitchFamily="18" charset="0"/>
                  </a:rPr>
                  <a:t>𝑤</a:t>
                </a:r>
                <a:r>
                  <a:rPr lang="en-US" b="0" i="0">
                    <a:latin typeface="Cambria Math" panose="02040503050406030204" pitchFamily="18" charset="0"/>
                  </a:rPr>
                  <a:t>_</a:t>
                </a:r>
                <a:r>
                  <a:rPr lang="fr-CH" b="0" i="0">
                    <a:latin typeface="Cambria Math" panose="02040503050406030204" pitchFamily="18" charset="0"/>
                  </a:rPr>
                  <a:t>𝑖𝑗</a:t>
                </a:r>
                <a:r>
                  <a:rPr lang="en-US" dirty="0"/>
                  <a:t>, after applying a </a:t>
                </a:r>
                <a:r>
                  <a:rPr lang="en-US" dirty="0" err="1"/>
                  <a:t>softmax</a:t>
                </a:r>
                <a:r>
                  <a:rPr lang="en-US" baseline="0" dirty="0"/>
                  <a:t> functions, such that the weights add up to 1 for one dimension </a:t>
                </a:r>
                <a:r>
                  <a:rPr lang="en-US" baseline="0" dirty="0" err="1"/>
                  <a:t>i</a:t>
                </a:r>
                <a:r>
                  <a:rPr lang="en-US" baseline="0" dirty="0"/>
                  <a:t>. This means the input vectors will be learnt in a way that the encode the relationship between two different items in the input.</a:t>
                </a:r>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061144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self-attention mechanism is what enables to capture the contextual relationships among the words in a text. In the visualization the weights for one self-attention layer are shown. One can observe that the word “on” is most related to the words sat.</a:t>
            </a:r>
            <a:endParaRPr lang="en-US" dirty="0"/>
          </a:p>
          <a:p>
            <a:endParaRPr lang="en-US" dirty="0"/>
          </a:p>
          <a:p>
            <a:r>
              <a:rPr lang="en-US" dirty="0"/>
              <a:t>The visualization tool can be found on: https://</a:t>
            </a:r>
            <a:r>
              <a:rPr lang="en-US" dirty="0" err="1"/>
              <a:t>github.com</a:t>
            </a:r>
            <a:r>
              <a:rPr lang="en-US" dirty="0"/>
              <a:t>/</a:t>
            </a:r>
            <a:r>
              <a:rPr lang="en-US" dirty="0" err="1"/>
              <a:t>jessevig</a:t>
            </a:r>
            <a:r>
              <a:rPr lang="en-US" dirty="0"/>
              <a:t>/</a:t>
            </a:r>
            <a:r>
              <a:rPr lang="en-US" dirty="0" err="1"/>
              <a:t>bertviz</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324660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graphically illustrates of how the output vectors are obtained from the input vectors. Note that the input vectors occur in three different ways, as input, as factor in the weight applied to itself, and as factor in the weight applied to another input vector.</a:t>
            </a:r>
          </a:p>
        </p:txBody>
      </p:sp>
      <p:sp>
        <p:nvSpPr>
          <p:cNvPr id="4" name="Slide Number Placeholder 3"/>
          <p:cNvSpPr>
            <a:spLocks noGrp="1"/>
          </p:cNvSpPr>
          <p:nvPr>
            <p:ph type="sldNum" sz="quarter" idx="5"/>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530007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self-attention mechanism is applied to text, the input vectors are word embeddings derived from the input token vectors (in 1-hot representation) using an embedding matrix, and a sentence is converted into a sequence of vectors. The sequence of vectors is then fed into the self-attention mechanism. The vectors resulting from the self-attention mechanism are then used to perform a task, i.e., are used to compute a loss function that is optimized by adapting the model parameters of the word embedding matrices using gradient descent.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504611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14:m>
                  <m:oMath xmlns:m="http://schemas.openxmlformats.org/officeDocument/2006/math">
                    <m:r>
                      <a:rPr lang="en-US" i="1" dirty="0" smtClean="0">
                        <a:latin typeface="Cambria Math" panose="02040503050406030204" pitchFamily="18" charset="0"/>
                      </a:rPr>
                      <m:t>𝑙</m:t>
                    </m:r>
                  </m:oMath>
                </a14:m>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Choice>
        <mc:Fallback xmlns="">
          <p:sp>
            <p:nvSpPr>
              <p:cNvPr id="3" name="Notes Placeholder 2"/>
              <p:cNvSpPr>
                <a:spLocks noGrp="1"/>
              </p:cNvSpPr>
              <p:nvPr>
                <p:ph type="body" idx="1"/>
              </p:nvPr>
            </p:nvSpPr>
            <p:spPr/>
            <p:txBody>
              <a:bodyPr/>
              <a:lstStyle/>
              <a:p>
                <a:r>
                  <a:rPr lang="en-US" dirty="0"/>
                  <a:t>With the basic self-attention mechanism described, it would be already possible to construct a basic text classifier. For this, the output vectors generated from the self-attention mechanism are averaged, and then projected to a vector that has the dimension </a:t>
                </a:r>
                <a:r>
                  <a:rPr lang="en-US" i="0" dirty="0">
                    <a:latin typeface="Cambria Math" panose="02040503050406030204" pitchFamily="18" charset="0"/>
                  </a:rPr>
                  <a:t>𝑙</a:t>
                </a:r>
                <a:r>
                  <a:rPr lang="en-US" dirty="0"/>
                  <a:t> of the label space (e.g. in case of binary classification to a vector of dimension 2). In order to interpret the outputs as probabilities, finally a </a:t>
                </a:r>
                <a:r>
                  <a:rPr lang="en-US" dirty="0" err="1"/>
                  <a:t>softmax</a:t>
                </a:r>
                <a:r>
                  <a:rPr lang="en-US" dirty="0"/>
                  <a:t> function is applied. </a:t>
                </a:r>
              </a:p>
              <a:p>
                <a:endParaRPr lang="en-US" dirty="0"/>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918716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918313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vectors interact among each other using the self-attention mechanism. In this way relations among different words in a sentence are captured. All other operations applied to vectors in a transformer network are performed independently.</a:t>
            </a:r>
          </a:p>
        </p:txBody>
      </p:sp>
      <p:sp>
        <p:nvSpPr>
          <p:cNvPr id="4" name="Slide Number Placeholder 3"/>
          <p:cNvSpPr>
            <a:spLocks noGrp="1"/>
          </p:cNvSpPr>
          <p:nvPr>
            <p:ph type="sldNum" sz="quarter" idx="5"/>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234501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how to construct a basic text classifier using a self-attention mechanism. In practice, many additional mechanisms are used to produce the transformer models used today in practice. The design of these mechanism is based on numerous theoretical and empirical insights gained in research. In the following we will introduce the main ideas, without being able to enter in all details.</a:t>
            </a:r>
          </a:p>
        </p:txBody>
      </p:sp>
      <p:sp>
        <p:nvSpPr>
          <p:cNvPr id="4" name="Slide Number Placeholder 3"/>
          <p:cNvSpPr>
            <a:spLocks noGrp="1"/>
          </p:cNvSpPr>
          <p:nvPr>
            <p:ph type="sldNum" sz="quarter" idx="5"/>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151675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Document classification is the task to assign a class label to documents from an existing finite set of available labels. It is a task of huge practical importance in the management od documents. Information retrieval can be understood as one example of document classification, where the task is to distinguish relevant from non-relevant documents. But there are many other use cases, such as spam filtering, sentiment analysis, topic detection.</a:t>
            </a:r>
          </a:p>
          <a:p>
            <a:endParaRPr lang="en-US" sz="14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observed for the basic self-attention mechanism, the input vectors play 3 different rules in the self-attention mechanism.</a:t>
            </a:r>
          </a:p>
          <a:p>
            <a:endParaRPr lang="en-US" dirty="0"/>
          </a:p>
          <a:p>
            <a:r>
              <a:rPr lang="en-US" dirty="0"/>
              <a:t>The better accommodate for these three roles, linear transformation are introduced that generate 3 different vectors for them, from the input vectors.</a:t>
            </a:r>
          </a:p>
          <a:p>
            <a:endParaRPr lang="en-US" dirty="0"/>
          </a:p>
          <a:p>
            <a:r>
              <a:rPr lang="en-US" dirty="0"/>
              <a:t>These linear transformations introduce additional parameters that have to be learnt. </a:t>
            </a:r>
          </a:p>
        </p:txBody>
      </p:sp>
      <p:sp>
        <p:nvSpPr>
          <p:cNvPr id="4" name="Slide Number Placeholder 3"/>
          <p:cNvSpPr>
            <a:spLocks noGrp="1"/>
          </p:cNvSpPr>
          <p:nvPr>
            <p:ph type="sldNum" sz="quarter" idx="5"/>
          </p:nvPr>
        </p:nvSpPr>
        <p:spPr/>
        <p:txBody>
          <a:bodyPr/>
          <a:lstStyle/>
          <a:p>
            <a:fld id="{C0E89D14-B399-8A4B-B25D-E274221D984B}" type="slidenum">
              <a:rPr lang="en-US" smtClean="0"/>
              <a:t>30</a:t>
            </a:fld>
            <a:endParaRPr lang="en-US"/>
          </a:p>
        </p:txBody>
      </p:sp>
    </p:spTree>
    <p:extLst>
      <p:ext uri="{BB962C8B-B14F-4D97-AF65-F5344CB8AC3E}">
        <p14:creationId xmlns:p14="http://schemas.microsoft.com/office/powerpoint/2010/main" val="1651987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transformations for query, key and value are part of the parameters that will be learnt, but are independent of the input vectors, i.e., only 3 constant linear mappings are learnt for a self-attention mechanism.</a:t>
            </a:r>
          </a:p>
        </p:txBody>
      </p:sp>
      <p:sp>
        <p:nvSpPr>
          <p:cNvPr id="4" name="Slide Number Placeholder 3"/>
          <p:cNvSpPr>
            <a:spLocks noGrp="1"/>
          </p:cNvSpPr>
          <p:nvPr>
            <p:ph type="sldNum" sz="quarter" idx="5"/>
          </p:nvPr>
        </p:nvSpPr>
        <p:spPr/>
        <p:txBody>
          <a:bodyPr/>
          <a:lstStyle/>
          <a:p>
            <a:fld id="{C0E89D14-B399-8A4B-B25D-E274221D984B}" type="slidenum">
              <a:rPr lang="en-US" smtClean="0"/>
              <a:t>31</a:t>
            </a:fld>
            <a:endParaRPr lang="en-US"/>
          </a:p>
        </p:txBody>
      </p:sp>
    </p:spTree>
    <p:extLst>
      <p:ext uri="{BB962C8B-B14F-4D97-AF65-F5344CB8AC3E}">
        <p14:creationId xmlns:p14="http://schemas.microsoft.com/office/powerpoint/2010/main" val="2178705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illustrates of how the 3 linear mappings are applied to the input vectors before the self-attention mechanisms computes a weighted average of the inputs.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860721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14:m>
                  <m:oMath xmlns:m="http://schemas.openxmlformats.org/officeDocument/2006/math">
                    <m:r>
                      <a:rPr lang="en-US" i="1" dirty="0" smtClean="0">
                        <a:latin typeface="Cambria Math" panose="02040503050406030204" pitchFamily="18" charset="0"/>
                      </a:rPr>
                      <m:t>𝑑</m:t>
                    </m:r>
                  </m:oMath>
                </a14:m>
                <a:r>
                  <a:rPr lang="en-US" dirty="0"/>
                  <a:t> chosen for the embedding vectors. </a:t>
                </a:r>
              </a:p>
            </p:txBody>
          </p:sp>
        </mc:Choice>
        <mc:Fallback xmlns="">
          <p:sp>
            <p:nvSpPr>
              <p:cNvPr id="3" name="Notes Placeholder 2"/>
              <p:cNvSpPr>
                <a:spLocks noGrp="1"/>
              </p:cNvSpPr>
              <p:nvPr>
                <p:ph type="body" idx="1"/>
              </p:nvPr>
            </p:nvSpPr>
            <p:spPr/>
            <p:txBody>
              <a:bodyPr/>
              <a:lstStyle/>
              <a:p>
                <a:r>
                  <a:rPr lang="en-US" dirty="0"/>
                  <a:t>A second feature is scaling the vectors. This accounts for the fact that the </a:t>
                </a:r>
                <a:r>
                  <a:rPr lang="en-US" dirty="0" err="1"/>
                  <a:t>softmax</a:t>
                </a:r>
                <a:r>
                  <a:rPr lang="en-US" dirty="0"/>
                  <a:t> function </a:t>
                </a:r>
                <a:r>
                  <a:rPr lang="en-GB" dirty="0"/>
                  <a:t>becomes numerically unstable for values with a very large range</a:t>
                </a:r>
                <a:r>
                  <a:rPr lang="en-US" dirty="0"/>
                  <a:t>. The problem is avoided by scaling the values, before feeding them into the </a:t>
                </a:r>
                <a:r>
                  <a:rPr lang="en-US" dirty="0" err="1"/>
                  <a:t>softmax</a:t>
                </a:r>
                <a:r>
                  <a:rPr lang="en-US" dirty="0"/>
                  <a:t> function. Scaling normalizes the output vectors to the same norm, independent of the dimension </a:t>
                </a:r>
                <a:r>
                  <a:rPr lang="en-US" i="0" dirty="0">
                    <a:latin typeface="Cambria Math" panose="02040503050406030204" pitchFamily="18" charset="0"/>
                  </a:rPr>
                  <a:t>𝑑</a:t>
                </a:r>
                <a:r>
                  <a:rPr lang="en-US" dirty="0"/>
                  <a:t> chosen for the embedding vectors. </a:t>
                </a:r>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2270430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text multiple, different, relationships exist between different words. Capturing all these relationship in a single representation of the input word is difficult. Therefore, transformer networks employ multiple self-attention mechanisms in parallel, each of which can learn a different kind of relationship. This is called multi-head attention.</a:t>
            </a:r>
          </a:p>
        </p:txBody>
      </p:sp>
      <p:sp>
        <p:nvSpPr>
          <p:cNvPr id="4" name="Slide Number Placeholder 3"/>
          <p:cNvSpPr>
            <a:spLocks noGrp="1"/>
          </p:cNvSpPr>
          <p:nvPr>
            <p:ph type="sldNum" sz="quarter" idx="5"/>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076967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multi-head attention, different query, key and value matrices are learnt for each attention head, allowing to represent different types of syntactic and semantic relationships.</a:t>
            </a:r>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371850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When using multi-head attention, multiple output vectors are produced. These are combined at the output, by applying a linear transformation that reduces the dimension of the concatenated output vectors, with is t*d, back to the standard embedding dimension d. The </a:t>
                </a:r>
                <a14:m>
                  <m:oMath xmlns:m="http://schemas.openxmlformats.org/officeDocument/2006/math">
                    <m:r>
                      <a:rPr lang="fr-CH" b="0" i="1" smtClean="0">
                        <a:latin typeface="Cambria Math" panose="02040503050406030204" pitchFamily="18" charset="0"/>
                        <a:ea typeface="Cambria Math" panose="02040503050406030204" pitchFamily="18" charset="0"/>
                      </a:rPr>
                      <m:t>⨁</m:t>
                    </m:r>
                  </m:oMath>
                </a14:m>
                <a:r>
                  <a:rPr lang="en-US" dirty="0"/>
                  <a:t> symbol denotes concatenation</a:t>
                </a:r>
                <a:r>
                  <a:rPr lang="en-US" baseline="0" dirty="0"/>
                  <a:t> of vectors.</a:t>
                </a:r>
                <a:endParaRPr lang="en-US" dirty="0"/>
              </a:p>
            </p:txBody>
          </p:sp>
        </mc:Choice>
        <mc:Fallback xmlns="">
          <p:sp>
            <p:nvSpPr>
              <p:cNvPr id="3" name="Notes Placeholder 2"/>
              <p:cNvSpPr>
                <a:spLocks noGrp="1"/>
              </p:cNvSpPr>
              <p:nvPr>
                <p:ph type="body" idx="1"/>
              </p:nvPr>
            </p:nvSpPr>
            <p:spPr/>
            <p:txBody>
              <a:bodyPr/>
              <a:lstStyle/>
              <a:p>
                <a:r>
                  <a:rPr lang="en-US" dirty="0"/>
                  <a:t>When using </a:t>
                </a:r>
                <a:r>
                  <a:rPr lang="en-US" dirty="0" err="1"/>
                  <a:t>multihead</a:t>
                </a:r>
                <a:r>
                  <a:rPr lang="en-US" dirty="0"/>
                  <a:t> attention, different output vectors are produced. These are combined at the output, by applying a linear transformation that reduces the dimension of the concatenated output vectors, with is t*k, back to the standard embedding dimension k. The </a:t>
                </a:r>
                <a:r>
                  <a:rPr lang="fr-CH" b="0" i="0">
                    <a:latin typeface="Cambria Math" panose="02040503050406030204" pitchFamily="18" charset="0"/>
                    <a:ea typeface="Cambria Math" panose="02040503050406030204" pitchFamily="18" charset="0"/>
                  </a:rPr>
                  <a:t>⨁</a:t>
                </a:r>
                <a:r>
                  <a:rPr lang="en-US" dirty="0"/>
                  <a:t> symbol denotes concatenation</a:t>
                </a:r>
                <a:r>
                  <a:rPr lang="en-US" baseline="0" dirty="0"/>
                  <a:t> of vectors.</a:t>
                </a: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36</a:t>
            </a:fld>
            <a:endParaRPr lang="en-US"/>
          </a:p>
        </p:txBody>
      </p:sp>
    </p:spTree>
    <p:extLst>
      <p:ext uri="{BB962C8B-B14F-4D97-AF65-F5344CB8AC3E}">
        <p14:creationId xmlns:p14="http://schemas.microsoft.com/office/powerpoint/2010/main" val="714596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multi-head attention mechanism allows now to establish what is called a transformer block. A transformer block takes the input vectors, applies the multi-head attention, and then performs further processing of the outputs. The additional processing steps are layer normalization and applying multi-layer </a:t>
            </a:r>
            <a:r>
              <a:rPr lang="en-US" dirty="0" err="1"/>
              <a:t>perceptrons</a:t>
            </a:r>
            <a:r>
              <a:rPr lang="en-US" dirty="0"/>
              <a:t>, a basic type of neural networks. We explain these steps next.</a:t>
            </a:r>
          </a:p>
        </p:txBody>
      </p:sp>
      <p:sp>
        <p:nvSpPr>
          <p:cNvPr id="4" name="Slide Number Placeholder 3"/>
          <p:cNvSpPr>
            <a:spLocks noGrp="1"/>
          </p:cNvSpPr>
          <p:nvPr>
            <p:ph type="sldNum" sz="quarter" idx="5"/>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070010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Normalization addresses the problem called internal covariate shift. Internal covariate shift refers to the change of distribution of values occurring during training of a neural network, going from one layer to the next. As the network learns and the weights are updated, the distribution of outputs of a specific layer in the network changes. This forces the higher layers to adapt to the drift occurring in lower layers, which slows down learning. Normalizing the inputs to the neural networks, eliminates this problem.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gamma/beta values used for normalization are learnt for different layers separately but are the same for each layer.</a:t>
            </a:r>
            <a:br>
              <a:rPr lang="en-US" dirty="0"/>
            </a:br>
            <a:endParaRPr lang="en-US" dirty="0"/>
          </a:p>
        </p:txBody>
      </p:sp>
      <p:sp>
        <p:nvSpPr>
          <p:cNvPr id="4" name="Slide Number Placeholder 3"/>
          <p:cNvSpPr>
            <a:spLocks noGrp="1"/>
          </p:cNvSpPr>
          <p:nvPr>
            <p:ph type="sldNum" sz="quarter" idx="5"/>
          </p:nvPr>
        </p:nvSpPr>
        <p:spPr/>
        <p:txBody>
          <a:bodyPr/>
          <a:lstStyle/>
          <a:p>
            <a:fld id="{C0E89D14-B399-8A4B-B25D-E274221D984B}" type="slidenum">
              <a:rPr lang="en-US" smtClean="0"/>
              <a:t>38</a:t>
            </a:fld>
            <a:endParaRPr lang="en-US"/>
          </a:p>
        </p:txBody>
      </p:sp>
    </p:spTree>
    <p:extLst>
      <p:ext uri="{BB962C8B-B14F-4D97-AF65-F5344CB8AC3E}">
        <p14:creationId xmlns:p14="http://schemas.microsoft.com/office/powerpoint/2010/main" val="2575179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MLPs are a simple form of neural networks. They apply first a linear transformation to the input vectors, using a weight matrix W and adding a bias vector b. To the components of the output vector an activation function is applied, to introduce non-linearity. In the original neural network models this function was a sigmoid or tanh function. In current models and standard transformer models it is the </a:t>
            </a:r>
            <a:r>
              <a:rPr lang="en-US" dirty="0" err="1"/>
              <a:t>Relu</a:t>
            </a:r>
            <a:r>
              <a:rPr lang="en-US" dirty="0"/>
              <a:t> function which has better numerical behavior. The </a:t>
            </a:r>
            <a:r>
              <a:rPr lang="en-US" dirty="0" err="1"/>
              <a:t>Relu</a:t>
            </a:r>
            <a:r>
              <a:rPr lang="en-US" dirty="0"/>
              <a:t> function is defined as </a:t>
            </a:r>
            <a:r>
              <a:rPr lang="en-US" dirty="0" err="1"/>
              <a:t>relu</a:t>
            </a:r>
            <a:r>
              <a:rPr lang="en-US" dirty="0"/>
              <a:t>(x) = max(0,x). </a:t>
            </a:r>
            <a:r>
              <a:rPr lang="en-US" sz="1400" b="0" i="0" u="none" strike="noStrike" kern="1200" dirty="0">
                <a:solidFill>
                  <a:schemeClr val="tx1"/>
                </a:solidFill>
                <a:effectLst/>
                <a:latin typeface="+mn-lt"/>
                <a:ea typeface="+mn-ea"/>
                <a:cs typeface="+mn-cs"/>
              </a:rPr>
              <a:t>The MLP is also often called Feed Forward Network (FFN).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95161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As for any classification problem, a central question is the choice of features used for classification. Like in information retrieval, the word features, which we called the full text, is an obvious choice. We can identify nevertheless many other features that can be exploited. Related to the text more detailed information about the words, including their grammatical features, can be used. Also, metadata on the documents, like the authorship or the history of usage during editing and reading can be considered.</a:t>
            </a:r>
          </a:p>
          <a:p>
            <a:endParaRPr lang="en-US" sz="1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To each normalized output vector </a:t>
                </a:r>
                <a14:m>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𝒚</m:t>
                        </m:r>
                      </m:e>
                      <m:sub>
                        <m:r>
                          <a:rPr lang="en-US" sz="1400" i="1">
                            <a:latin typeface="Cambria Math" panose="02040503050406030204" pitchFamily="18" charset="0"/>
                          </a:rPr>
                          <m:t>𝑖</m:t>
                        </m:r>
                      </m:sub>
                    </m:sSub>
                  </m:oMath>
                </a14:m>
                <a:r>
                  <a:rPr lang="en-US" sz="1400" dirty="0">
                    <a:latin typeface="Calibri" panose="020F0502020204030204" pitchFamily="34" charset="0"/>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 an MLP is applied separately. </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The MLPs  applied to each position have the same parameters. They consist</a:t>
                </a:r>
                <a:r>
                  <a:rPr lang="en-US" sz="1400" b="0" i="0" u="none" strike="noStrike" kern="1200" baseline="0" dirty="0">
                    <a:solidFill>
                      <a:schemeClr val="tx1"/>
                    </a:solidFill>
                    <a:effectLst/>
                    <a:latin typeface="Calibri" panose="020F0502020204030204" pitchFamily="34" charset="0"/>
                    <a:ea typeface="+mn-ea"/>
                    <a:cs typeface="Calibri" panose="020F0502020204030204" pitchFamily="34" charset="0"/>
                  </a:rPr>
                  <a:t> </a:t>
                </a: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of two linear transformations with an activation in between. Therefore, they have one hidden layer.</a:t>
                </a:r>
              </a:p>
              <a:p>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While the linear transformations are the same across different positions, they use different parameters from layer to layer.  The dimensions of the vectors processed in the MLP, i.e., at the hidden layer, should be larger than d.</a:t>
                </a:r>
              </a:p>
              <a:p>
                <a:br>
                  <a:rPr lang="en-US" sz="1400" dirty="0">
                    <a:latin typeface="Calibri" panose="020F0502020204030204" pitchFamily="34" charset="0"/>
                    <a:cs typeface="Calibri" panose="020F0502020204030204" pitchFamily="34" charset="0"/>
                  </a:rPr>
                </a:br>
                <a:r>
                  <a:rPr lang="en-US" sz="1400" b="0" i="0" u="none" strike="noStrike" kern="1200" dirty="0">
                    <a:solidFill>
                      <a:schemeClr val="tx1"/>
                    </a:solidFill>
                    <a:effectLst/>
                    <a:latin typeface="Calibri" panose="020F0502020204030204" pitchFamily="34" charset="0"/>
                    <a:ea typeface="+mn-ea"/>
                    <a:cs typeface="Calibri" panose="020F0502020204030204" pitchFamily="34" charset="0"/>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dx4.</a:t>
                </a:r>
                <a:br>
                  <a:rPr lang="en-US" sz="1400" dirty="0">
                    <a:latin typeface="Calibri" panose="020F0502020204030204" pitchFamily="34" charset="0"/>
                    <a:cs typeface="Calibri" panose="020F0502020204030204" pitchFamily="34" charset="0"/>
                  </a:rPr>
                </a:br>
                <a:br>
                  <a:rPr lang="en-US" dirty="0"/>
                </a:br>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each normalized output vector </a:t>
                </a:r>
                <a:r>
                  <a:rPr lang="en-US" i="0">
                    <a:latin typeface="Cambria Math" panose="02040503050406030204" pitchFamily="18" charset="0"/>
                  </a:rPr>
                  <a:t>𝑦_𝑖</a:t>
                </a:r>
                <a:r>
                  <a:rPr lang="en-US" dirty="0"/>
                  <a:t> </a:t>
                </a:r>
                <a:r>
                  <a:rPr lang="en-US" sz="1200" b="0" i="0" u="none" strike="noStrike" kern="1200" dirty="0">
                    <a:solidFill>
                      <a:schemeClr val="tx1"/>
                    </a:solidFill>
                    <a:effectLst/>
                    <a:latin typeface="+mn-lt"/>
                    <a:ea typeface="+mn-ea"/>
                    <a:cs typeface="+mn-cs"/>
                  </a:rPr>
                  <a:t> a MLP is applied separately. The MLP is also called </a:t>
                </a:r>
                <a:r>
                  <a:rPr lang="en-US" sz="1200" b="0" i="0" u="none" strike="noStrike" kern="1200" dirty="0">
                    <a:solidFill>
                      <a:schemeClr val="tx1"/>
                    </a:solidFill>
                    <a:effectLst/>
                    <a:latin typeface="Arial" charset="0"/>
                    <a:ea typeface="+mn-ea"/>
                    <a:cs typeface="+mn-cs"/>
                  </a:rPr>
                  <a:t>Feed Forward Network (FFN).</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The same MLP is applied to each position separately and identically. It consists of two linear transformations with a </a:t>
                </a:r>
                <a:r>
                  <a:rPr lang="en-US" sz="1200" b="0" i="0" u="none" strike="noStrike" kern="1200" dirty="0" err="1">
                    <a:solidFill>
                      <a:schemeClr val="tx1"/>
                    </a:solidFill>
                    <a:effectLst/>
                    <a:latin typeface="+mn-lt"/>
                    <a:ea typeface="+mn-ea"/>
                    <a:cs typeface="+mn-cs"/>
                  </a:rPr>
                  <a:t>ReLU</a:t>
                </a:r>
                <a:r>
                  <a:rPr lang="en-US" sz="1200" b="0" i="0" u="none" strike="noStrike" kern="1200" dirty="0">
                    <a:solidFill>
                      <a:schemeClr val="tx1"/>
                    </a:solidFill>
                    <a:effectLst/>
                    <a:latin typeface="+mn-lt"/>
                    <a:ea typeface="+mn-ea"/>
                    <a:cs typeface="+mn-cs"/>
                  </a:rPr>
                  <a:t> activation in between. While the linear transformations are the same across different positions, they use different parameters from layer to layer.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dimensions of the vectors processed in the MLP should be larger than k-</a:t>
                </a:r>
              </a:p>
              <a:p>
                <a:br>
                  <a:rPr lang="en-US" dirty="0"/>
                </a:br>
                <a:r>
                  <a:rPr lang="en-US" sz="1200" b="0" i="0" u="none" strike="noStrike" kern="1200" dirty="0">
                    <a:solidFill>
                      <a:schemeClr val="tx1"/>
                    </a:solidFill>
                    <a:effectLst/>
                    <a:latin typeface="+mn-lt"/>
                    <a:ea typeface="+mn-ea"/>
                    <a:cs typeface="+mn-cs"/>
                  </a:rPr>
                  <a:t>Multi-Head Attention (MHA) module and the Feed Forward Network (FFN) module play different roles in the Transformer architecture: The MHA allows the model to jointly attend to information from different subspaces, while the latter increases the non-linearity of the model. In original BERT, the ratio of the number of parameter between the MHA and FFN is always 1:2. To keep that ratio the inner-layer in the MLP has dimensionality kx4.</a:t>
                </a:r>
                <a:br>
                  <a:rPr lang="en-US" dirty="0"/>
                </a:br>
                <a:br>
                  <a:rPr lang="en-US" dirty="0"/>
                </a:br>
                <a:endParaRPr lang="en-US" dirty="0"/>
              </a:p>
            </p:txBody>
          </p:sp>
        </mc:Fallback>
      </mc:AlternateContent>
      <p:sp>
        <p:nvSpPr>
          <p:cNvPr id="4" name="Slide Number Placeholder 3"/>
          <p:cNvSpPr>
            <a:spLocks noGrp="1"/>
          </p:cNvSpPr>
          <p:nvPr>
            <p:ph type="sldNum" sz="quarter" idx="5"/>
          </p:nvPr>
        </p:nvSpPr>
        <p:spPr/>
        <p:txBody>
          <a:bodyPr/>
          <a:lstStyle/>
          <a:p>
            <a:fld id="{C0E89D14-B399-8A4B-B25D-E274221D984B}" type="slidenum">
              <a:rPr lang="en-US" smtClean="0"/>
              <a:t>40</a:t>
            </a:fld>
            <a:endParaRPr lang="en-US"/>
          </a:p>
        </p:txBody>
      </p:sp>
    </p:spTree>
    <p:extLst>
      <p:ext uri="{BB962C8B-B14F-4D97-AF65-F5344CB8AC3E}">
        <p14:creationId xmlns:p14="http://schemas.microsoft.com/office/powerpoint/2010/main" val="1015590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mn-lt"/>
                <a:ea typeface="+mn-ea"/>
                <a:cs typeface="+mn-cs"/>
              </a:rPr>
              <a:t>The inputs to the self-attention block are added to its output through so-called residual connections. Similarly, also for the MLPs.</a:t>
            </a:r>
          </a:p>
          <a:p>
            <a:br>
              <a:rPr lang="en-US" sz="1400" dirty="0"/>
            </a:br>
            <a:r>
              <a:rPr lang="en-US" sz="1400" b="0" i="0" u="none" strike="noStrike" kern="1200" dirty="0">
                <a:solidFill>
                  <a:schemeClr val="tx1"/>
                </a:solidFill>
                <a:effectLst/>
                <a:latin typeface="+mn-lt"/>
                <a:ea typeface="+mn-ea"/>
                <a:cs typeface="+mn-cs"/>
              </a:rPr>
              <a:t>Residual connections (also called skip connections) are used to allow gradients during backpropagation to flow through a network directly, without passing through non-linear activation functions. Non-linear activation functions, by nature of being non-linear, cause the gradients to explode or vanish (depending on the weights). This results in the problem of vanishing gradients which make it more difficult to learn from the feedback obtained through backpropagation.</a:t>
            </a:r>
            <a:endParaRPr lang="en-US" sz="1400" dirty="0"/>
          </a:p>
        </p:txBody>
      </p:sp>
      <p:sp>
        <p:nvSpPr>
          <p:cNvPr id="4" name="Slide Number Placeholder 3"/>
          <p:cNvSpPr>
            <a:spLocks noGrp="1"/>
          </p:cNvSpPr>
          <p:nvPr>
            <p:ph type="sldNum" sz="quarter" idx="5"/>
          </p:nvPr>
        </p:nvSpPr>
        <p:spPr/>
        <p:txBody>
          <a:bodyPr/>
          <a:lstStyle/>
          <a:p>
            <a:fld id="{C0E89D14-B399-8A4B-B25D-E274221D984B}" type="slidenum">
              <a:rPr lang="en-US" smtClean="0"/>
              <a:t>41</a:t>
            </a:fld>
            <a:endParaRPr lang="en-US"/>
          </a:p>
        </p:txBody>
      </p:sp>
    </p:spTree>
    <p:extLst>
      <p:ext uri="{BB962C8B-B14F-4D97-AF65-F5344CB8AC3E}">
        <p14:creationId xmlns:p14="http://schemas.microsoft.com/office/powerpoint/2010/main" val="3985227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the transformer network is defined so far is insensitive to the order of the inputs. In other words, any permutation of the inputs would generate the same relations, which is naturally not how language works. Therefore, in addition the position of words in a sentence needs to be provided as input to the transformer network. The way this is achieved is by learning a position vector, which is the representation of an input position. Each word vector is concatenated with the position vector corresponding to the word’s position within the sentence.</a:t>
            </a:r>
          </a:p>
        </p:txBody>
      </p:sp>
      <p:sp>
        <p:nvSpPr>
          <p:cNvPr id="4" name="Slide Number Placeholder 3"/>
          <p:cNvSpPr>
            <a:spLocks noGrp="1"/>
          </p:cNvSpPr>
          <p:nvPr>
            <p:ph type="sldNum" sz="quarter" idx="5"/>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360096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learn position vectors, the length of the sequences (sentences) needs to be fixed, or in other words a maximal sequence length needs to be specified. For learning the parameters this requires that the training data needs to have sequences that have this maximal length, otherwise the position vectors or the higher positions cannot be learnt.</a:t>
            </a:r>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3172683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 transformer network for text classification, the output vectors are used to produce a prediction for the classification label. In order to do this, a standard approach is to average the output vectors, project them using a linear mapping the the dimension of the label space and apply a </a:t>
            </a:r>
            <a:r>
              <a:rPr lang="en-US" dirty="0" err="1"/>
              <a:t>softmax</a:t>
            </a:r>
            <a:r>
              <a:rPr lang="en-US" dirty="0"/>
              <a:t> function to obtain values that can be interpreted as probabilities.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predicted values are in the training phase compared to the labels from the training data, and a loss function is calculated from the difference. This is exactly same approach we have taken with our first simple text classifier using a self-attention mechanism.</a:t>
            </a:r>
          </a:p>
          <a:p>
            <a:r>
              <a:rPr lang="en-US" dirty="0"/>
              <a:t>Using the loss function the parameters can then be learnt using backpropagation. The backpropagation is implemented in frameworks such as </a:t>
            </a:r>
            <a:r>
              <a:rPr lang="en-US" dirty="0" err="1"/>
              <a:t>pytorch</a:t>
            </a:r>
            <a:r>
              <a:rPr lang="en-US" dirty="0"/>
              <a:t> that allows to automatically derive the gradients for the complex function defined by the transformer network.</a:t>
            </a:r>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3773754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illustrates the overall architecture of a typical transformer network. We see that multiple transformer blocks are applied in sequence (each of which contains a multi-head self-attention mechanism).</a:t>
            </a:r>
          </a:p>
        </p:txBody>
      </p:sp>
      <p:sp>
        <p:nvSpPr>
          <p:cNvPr id="4" name="Slide Number Placeholder 3"/>
          <p:cNvSpPr>
            <a:spLocks noGrp="1"/>
          </p:cNvSpPr>
          <p:nvPr>
            <p:ph type="sldNum" sz="quarter" idx="5"/>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126189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p>
          <a:p>
            <a:r>
              <a:rPr lang="en-US" dirty="0"/>
              <a:t>https://</a:t>
            </a:r>
            <a:r>
              <a:rPr lang="en-US" dirty="0" err="1"/>
              <a:t>towardsdatascience.com</a:t>
            </a:r>
            <a:r>
              <a:rPr lang="en-US" dirty="0"/>
              <a:t>/deconstructing-bert-part-2-visualizing-the-inner-workings-of-attention-60a16d86b5c1</a:t>
            </a:r>
          </a:p>
        </p:txBody>
      </p:sp>
      <p:sp>
        <p:nvSpPr>
          <p:cNvPr id="4" name="Slide Number Placeholder 3"/>
          <p:cNvSpPr>
            <a:spLocks noGrp="1"/>
          </p:cNvSpPr>
          <p:nvPr>
            <p:ph type="sldNum" sz="quarter" idx="5"/>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48276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practice, given the very large number of parameters in transformer networks, they are usually not trained from scratch, in particular, when using them to build a document classifier. Instead, pretrained networks are used. For example, </a:t>
            </a:r>
            <a:r>
              <a:rPr lang="en-US" dirty="0" err="1"/>
              <a:t>Huggingface</a:t>
            </a:r>
            <a:r>
              <a:rPr lang="en-US" dirty="0"/>
              <a:t> is a platforms that provides a large number of pretrained models. The pretrained network is completed with a classification layer and retrained using the training data for classification. Retraining a network is called finetuning.</a:t>
            </a:r>
          </a:p>
          <a:p>
            <a:endParaRPr lang="en-US" dirty="0"/>
          </a:p>
          <a:p>
            <a:r>
              <a:rPr lang="en-US" dirty="0"/>
              <a:t>This approach has the advantage that general properties of natural language are already encoded in the network parameters and need not to be learnt from scratch every time. This training is in general hugely expensive. </a:t>
            </a:r>
          </a:p>
          <a:p>
            <a:endParaRPr lang="en-US" dirty="0"/>
          </a:p>
          <a:p>
            <a:r>
              <a:rPr lang="en-US" dirty="0"/>
              <a:t>There exist different variants of how fine-tuning is performed, depending whether all are only a part of the parameters of the pre-trained transformer network are modified during retraining.</a:t>
            </a:r>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801318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introduction to transformer network aimed at highlighting the basic principles underlying their architecture. Many details related to their training, application, and the implementation of deep neural networks have not been discussed, as they are beyond the scope of this lecture.</a:t>
            </a:r>
          </a:p>
        </p:txBody>
      </p:sp>
      <p:sp>
        <p:nvSpPr>
          <p:cNvPr id="4" name="Slide Number Placeholder 3"/>
          <p:cNvSpPr>
            <a:spLocks noGrp="1"/>
          </p:cNvSpPr>
          <p:nvPr>
            <p:ph type="sldNum" sz="quarter" idx="5"/>
          </p:nvPr>
        </p:nvSpPr>
        <p:spPr/>
        <p:txBody>
          <a:bodyPr/>
          <a:lstStyle/>
          <a:p>
            <a:fld id="{C0E89D14-B399-8A4B-B25D-E274221D984B}" type="slidenum">
              <a:rPr lang="en-US" smtClean="0"/>
              <a:t>48</a:t>
            </a:fld>
            <a:endParaRPr lang="en-US"/>
          </a:p>
        </p:txBody>
      </p:sp>
    </p:spTree>
    <p:extLst>
      <p:ext uri="{BB962C8B-B14F-4D97-AF65-F5344CB8AC3E}">
        <p14:creationId xmlns:p14="http://schemas.microsoft.com/office/powerpoint/2010/main" val="2802025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 interest,</a:t>
            </a:r>
            <a:r>
              <a:rPr lang="en-US" baseline="0" dirty="0"/>
              <a:t> both because it is required in a growing number of application domains and because at the same time the classification methods are becoming increasingly powerful due to the availability of very large document corpuses, the growing computational power available and the recent developments around transformer networks.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34867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Here we give a few examples of features that could be extracted from a simple tweet.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16293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Document classification is a special case of classification, a problem widely studied in machine learning. What makes the problem specific, is the very large feature space that can be generated from documents, e.g., large vocabulary sizes.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latin typeface="Calibri" panose="020F0502020204030204" pitchFamily="34" charset="0"/>
                <a:cs typeface="Calibri" panose="020F0502020204030204" pitchFamily="34" charset="0"/>
              </a:rPr>
              <a:t>In order to address the issue of large feature spaces, in machine learning different approaches are pursued.</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Feature selection is used to identify among the available features those that have the largest distinctive power on deciding the class label. Many approaches, such as mutual information, are available from standard machine learning.</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Dimensionality reduction is an approach that we have already introduced in the context of information retrieval, both with LSI and word embeddings.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400" dirty="0">
                <a:latin typeface="Calibri" panose="020F0502020204030204" pitchFamily="34" charset="0"/>
                <a:cs typeface="Calibri" panose="020F0502020204030204" pitchFamily="34" charset="0"/>
              </a:rPr>
              <a:t>Finally, having large number of features, suggest to also prefer classification algorithms that scale well with large numbers of features.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Tx/>
              <a:buNone/>
            </a:pPr>
            <a:r>
              <a:rPr lang="en-US" dirty="0"/>
              <a:t>A standard method for document classification is rooted in ideas we have already introduced for information retrieval. It is assumed that there exists a training set of labelled documents. In the </a:t>
            </a:r>
            <a:r>
              <a:rPr lang="en-US" dirty="0" err="1"/>
              <a:t>kNN</a:t>
            </a:r>
            <a:r>
              <a:rPr lang="en-US" dirty="0"/>
              <a:t> approach, the top k labelled documents that are most similar to the document to be classified are retrieved. The predicted class label is then chosen to be the one that has the majority among the retrieved documents. Ideally, k is chosen to be odd to break ties. The parameter k can also be determined using standard approaches of parameter tuning with a validation sets.</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err="1"/>
              <a:t>kNN</a:t>
            </a:r>
            <a:r>
              <a:rPr lang="en-US" dirty="0"/>
              <a:t> relies on the implicit assumption that documents in the same class form contiguous regions, i.e., are close to each other, and that the regions of documents from different classes are not overlapping.</a:t>
            </a:r>
          </a:p>
          <a:p>
            <a:pPr marL="0" marR="0" lvl="0" indent="0" algn="l" rtl="0">
              <a:spcBef>
                <a:spcPts val="0"/>
              </a:spcBef>
              <a:spcAft>
                <a:spcPts val="0"/>
              </a:spcAft>
              <a:buClr>
                <a:schemeClr val="dk1"/>
              </a:buClr>
              <a:buSzPct val="100000"/>
              <a:buFontTx/>
              <a:buNone/>
            </a:pPr>
            <a:endParaRPr lang="en-US" dirty="0"/>
          </a:p>
          <a:p>
            <a:pPr marL="0" marR="0" lvl="0" indent="0" algn="l" rtl="0">
              <a:spcBef>
                <a:spcPts val="0"/>
              </a:spcBef>
              <a:spcAft>
                <a:spcPts val="0"/>
              </a:spcAft>
              <a:buClr>
                <a:schemeClr val="dk1"/>
              </a:buClr>
              <a:buSzPct val="100000"/>
              <a:buFontTx/>
              <a:buNone/>
            </a:pPr>
            <a:r>
              <a:rPr lang="en-US" dirty="0"/>
              <a:t>From the perspective of computational complexity, </a:t>
            </a:r>
            <a:r>
              <a:rPr lang="en-US" dirty="0" err="1"/>
              <a:t>kNN</a:t>
            </a:r>
            <a:r>
              <a:rPr lang="en-US" dirty="0"/>
              <a:t> exhibits the following properties:</a:t>
            </a:r>
          </a:p>
          <a:p>
            <a:pPr marL="171450" marR="0" lvl="0" indent="-171450" algn="l" rtl="0">
              <a:spcBef>
                <a:spcPts val="0"/>
              </a:spcBef>
              <a:spcAft>
                <a:spcPts val="0"/>
              </a:spcAft>
              <a:buClr>
                <a:schemeClr val="dk1"/>
              </a:buClr>
              <a:buSzPct val="100000"/>
              <a:buFontTx/>
              <a:buChar char="-"/>
            </a:pPr>
            <a:r>
              <a:rPr lang="en-US" dirty="0"/>
              <a:t>Training requires to compute vector representations of documents. In the case of using </a:t>
            </a:r>
            <a:r>
              <a:rPr lang="en-US" dirty="0" err="1"/>
              <a:t>tf-idf</a:t>
            </a:r>
            <a:r>
              <a:rPr lang="en-US" dirty="0"/>
              <a:t> weights this implies tokenization of documents and computing the </a:t>
            </a:r>
            <a:r>
              <a:rPr lang="en-US" dirty="0" err="1"/>
              <a:t>idf</a:t>
            </a:r>
            <a:r>
              <a:rPr lang="en-US" dirty="0"/>
              <a:t> statistics for the document collection.</a:t>
            </a:r>
          </a:p>
          <a:p>
            <a:pPr marL="171450" marR="0" lvl="0" indent="-171450" algn="l" rtl="0">
              <a:spcBef>
                <a:spcPts val="0"/>
              </a:spcBef>
              <a:spcAft>
                <a:spcPts val="0"/>
              </a:spcAft>
              <a:buClr>
                <a:schemeClr val="dk1"/>
              </a:buClr>
              <a:buSzPct val="100000"/>
              <a:buFontTx/>
              <a:buChar char="-"/>
            </a:pPr>
            <a:r>
              <a:rPr lang="en-US" dirty="0"/>
              <a:t>Inferring the class label requires the search for the closest k neighbors. Using simple scanning of the training set, the cost of inference grows linearly in the size of the training set, and therefore can be expensive.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Two variations of kNN can be used. W</a:t>
            </a:r>
            <a:r>
              <a:rPr lang="en-GB" dirty="0"/>
              <a:t>it</a:t>
            </a:r>
            <a:r>
              <a:rPr lang="en-CH" dirty="0"/>
              <a:t>h probabilistic estimates not a class label is returned, but a probability distribution of the class labels. This is meaningful as k grows larger. With weighting the neighboring documents of a class contribute according to their distance to the document to be labelled. Therefore, documents that are more remote have less influence on the decision of the label. In general, this method is more accurate than the basic method.</a:t>
            </a:r>
          </a:p>
        </p:txBody>
      </p:sp>
      <p:sp>
        <p:nvSpPr>
          <p:cNvPr id="4" name="Slide Number Placeholder 3"/>
          <p:cNvSpPr>
            <a:spLocks noGrp="1"/>
          </p:cNvSpPr>
          <p:nvPr>
            <p:ph type="sldNum" sz="quarter" idx="5"/>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59344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An alternative model using the vector representation of documents for classification is the so-called Rocchio classification. As the name suggests, it exploits the same ideas that are used for user relevance feedback with the Rocchio method. For each class label, the centroids of the document vectors o the documents in the training set are computed. These centroids are then used to decide the class label of document by selecting the closest centroid. This method assumes that classes are not only continguous in</a:t>
            </a:r>
            <a:r>
              <a:rPr lang="en-GB" dirty="0"/>
              <a:t> t</a:t>
            </a:r>
            <a:r>
              <a:rPr lang="en-CH" dirty="0"/>
              <a:t>he vector space, but also convex. </a:t>
            </a:r>
            <a:r>
              <a:rPr lang="en-GB" dirty="0"/>
              <a:t>T</a:t>
            </a:r>
            <a:r>
              <a:rPr lang="en-CH" dirty="0"/>
              <a:t>his assumption is many practical cases not valid.</a:t>
            </a:r>
          </a:p>
        </p:txBody>
      </p:sp>
      <p:sp>
        <p:nvSpPr>
          <p:cNvPr id="4" name="Slide Number Placeholder 3"/>
          <p:cNvSpPr>
            <a:spLocks noGrp="1"/>
          </p:cNvSpPr>
          <p:nvPr>
            <p:ph type="sldNum" sz="quarter" idx="5"/>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95201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©2024,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©2024,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Document</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peterbloem.nl/blog/transformer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owardsdatascience.com/deconstructing-bert-part-2-visualizing-the-inner-workings-of-attention-60a16d86b5c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Part 3: Web Mining</a:t>
            </a:r>
          </a:p>
        </p:txBody>
      </p:sp>
      <p:sp>
        <p:nvSpPr>
          <p:cNvPr id="3" name="Subtitle 2">
            <a:extLst>
              <a:ext uri="{FF2B5EF4-FFF2-40B4-BE49-F238E27FC236}">
                <a16:creationId xmlns:a16="http://schemas.microsoft.com/office/drawing/2014/main" id="{A7B8FBB0-557D-D38B-991B-EEB28BC5A7AA}"/>
              </a:ext>
            </a:extLst>
          </p:cNvPr>
          <p:cNvSpPr>
            <a:spLocks noGrp="1"/>
          </p:cNvSpPr>
          <p:nvPr>
            <p:ph type="subTitle" idx="1"/>
          </p:nvPr>
        </p:nvSpPr>
        <p:spPr/>
        <p:txBody>
          <a:bodyPr/>
          <a:lstStyle/>
          <a:p>
            <a:endParaRPr lang="en-CH"/>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9D12-603B-5100-9D69-886B12C79EC6}"/>
              </a:ext>
            </a:extLst>
          </p:cNvPr>
          <p:cNvSpPr>
            <a:spLocks noGrp="1"/>
          </p:cNvSpPr>
          <p:nvPr>
            <p:ph type="title"/>
          </p:nvPr>
        </p:nvSpPr>
        <p:spPr/>
        <p:txBody>
          <a:bodyPr/>
          <a:lstStyle/>
          <a:p>
            <a:r>
              <a:rPr lang="en-CH" dirty="0"/>
              <a:t>Linear vs. Non-linear Classification</a:t>
            </a:r>
          </a:p>
        </p:txBody>
      </p:sp>
      <p:pic>
        <p:nvPicPr>
          <p:cNvPr id="6" name="Content Placeholder 5" descr="Chart&#10;&#10;Description automatically generated">
            <a:extLst>
              <a:ext uri="{FF2B5EF4-FFF2-40B4-BE49-F238E27FC236}">
                <a16:creationId xmlns:a16="http://schemas.microsoft.com/office/drawing/2014/main" id="{0CC04C4E-E210-31ED-B4F8-4596E76CAF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628800"/>
            <a:ext cx="3587238" cy="2754932"/>
          </a:xfrm>
        </p:spPr>
      </p:pic>
      <p:sp>
        <p:nvSpPr>
          <p:cNvPr id="4" name="Footer Placeholder 3">
            <a:extLst>
              <a:ext uri="{FF2B5EF4-FFF2-40B4-BE49-F238E27FC236}">
                <a16:creationId xmlns:a16="http://schemas.microsoft.com/office/drawing/2014/main" id="{86DFF700-4031-5A57-0A28-80FCFCD217D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8" name="Picture 7" descr="Diagram&#10;&#10;Description automatically generated">
            <a:extLst>
              <a:ext uri="{FF2B5EF4-FFF2-40B4-BE49-F238E27FC236}">
                <a16:creationId xmlns:a16="http://schemas.microsoft.com/office/drawing/2014/main" id="{E59D5304-B939-C78E-CB1C-2CEAC504A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774" y="1829234"/>
            <a:ext cx="4262537" cy="2354064"/>
          </a:xfrm>
          <a:prstGeom prst="rect">
            <a:avLst/>
          </a:prstGeom>
        </p:spPr>
      </p:pic>
      <p:sp>
        <p:nvSpPr>
          <p:cNvPr id="11" name="Content Placeholder 2">
            <a:extLst>
              <a:ext uri="{FF2B5EF4-FFF2-40B4-BE49-F238E27FC236}">
                <a16:creationId xmlns:a16="http://schemas.microsoft.com/office/drawing/2014/main" id="{4D7322A4-A0D2-57DE-0193-C75C35CB3C41}"/>
              </a:ext>
            </a:extLst>
          </p:cNvPr>
          <p:cNvSpPr txBox="1">
            <a:spLocks/>
          </p:cNvSpPr>
          <p:nvPr/>
        </p:nvSpPr>
        <p:spPr bwMode="auto">
          <a:xfrm>
            <a:off x="611560"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err="1"/>
              <a:t>Rocchio</a:t>
            </a:r>
            <a:r>
              <a:rPr lang="fr-CH" kern="0" dirty="0"/>
              <a:t>: </a:t>
            </a:r>
            <a:r>
              <a:rPr lang="fr-CH" kern="0" dirty="0" err="1"/>
              <a:t>linear</a:t>
            </a:r>
            <a:endParaRPr lang="fr-CH" kern="0" dirty="0"/>
          </a:p>
          <a:p>
            <a:pPr marL="457200" indent="-457200">
              <a:buFont typeface="Arial" panose="020B0604020202020204" pitchFamily="34" charset="0"/>
              <a:buChar char="•"/>
            </a:pPr>
            <a:r>
              <a:rPr lang="fr-CH" sz="2800" kern="0" dirty="0"/>
              <a:t>high </a:t>
            </a:r>
            <a:r>
              <a:rPr lang="fr-CH" sz="2800" kern="0" dirty="0" err="1"/>
              <a:t>bias</a:t>
            </a:r>
            <a:endParaRPr lang="fr-CH" sz="2800" kern="0" dirty="0"/>
          </a:p>
          <a:p>
            <a:pPr marL="457200" indent="-457200">
              <a:buFont typeface="Arial" panose="020B0604020202020204" pitchFamily="34" charset="0"/>
              <a:buChar char="•"/>
            </a:pPr>
            <a:r>
              <a:rPr lang="fr-CH" sz="2800" kern="0" dirty="0" err="1"/>
              <a:t>low</a:t>
            </a:r>
            <a:r>
              <a:rPr lang="fr-CH" sz="2800" kern="0" dirty="0"/>
              <a:t> variance</a:t>
            </a:r>
            <a:endParaRPr lang="en-US" sz="2800" kern="0" dirty="0"/>
          </a:p>
          <a:p>
            <a:endParaRPr lang="en-CH" kern="0" dirty="0"/>
          </a:p>
        </p:txBody>
      </p:sp>
      <p:sp>
        <p:nvSpPr>
          <p:cNvPr id="12" name="Content Placeholder 2">
            <a:extLst>
              <a:ext uri="{FF2B5EF4-FFF2-40B4-BE49-F238E27FC236}">
                <a16:creationId xmlns:a16="http://schemas.microsoft.com/office/drawing/2014/main" id="{286A63FB-019F-F9C7-3740-1BA9939EACC7}"/>
              </a:ext>
            </a:extLst>
          </p:cNvPr>
          <p:cNvSpPr txBox="1">
            <a:spLocks/>
          </p:cNvSpPr>
          <p:nvPr/>
        </p:nvSpPr>
        <p:spPr bwMode="auto">
          <a:xfrm>
            <a:off x="4870962" y="4584166"/>
            <a:ext cx="3587238" cy="17864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fr-CH" kern="0" dirty="0"/>
              <a:t>1NN: non-</a:t>
            </a:r>
            <a:r>
              <a:rPr lang="fr-CH" kern="0" dirty="0" err="1"/>
              <a:t>linear</a:t>
            </a:r>
            <a:endParaRPr lang="fr-CH" kern="0" dirty="0"/>
          </a:p>
          <a:p>
            <a:pPr marL="457200" indent="-457200">
              <a:buFont typeface="Arial" panose="020B0604020202020204" pitchFamily="34" charset="0"/>
              <a:buChar char="•"/>
            </a:pPr>
            <a:r>
              <a:rPr lang="fr-CH" sz="2800" kern="0" dirty="0" err="1"/>
              <a:t>low</a:t>
            </a:r>
            <a:r>
              <a:rPr lang="fr-CH" sz="2800" kern="0" dirty="0"/>
              <a:t> </a:t>
            </a:r>
            <a:r>
              <a:rPr lang="fr-CH" sz="2800" kern="0" dirty="0" err="1"/>
              <a:t>bias</a:t>
            </a:r>
            <a:endParaRPr lang="fr-CH" sz="2800" kern="0" dirty="0"/>
          </a:p>
          <a:p>
            <a:pPr marL="457200" indent="-457200">
              <a:buFont typeface="Arial" panose="020B0604020202020204" pitchFamily="34" charset="0"/>
              <a:buChar char="•"/>
            </a:pPr>
            <a:r>
              <a:rPr lang="fr-CH" sz="2800" kern="0" dirty="0"/>
              <a:t>high variance</a:t>
            </a:r>
            <a:endParaRPr lang="en-US" sz="2800" kern="0" dirty="0"/>
          </a:p>
          <a:p>
            <a:endParaRPr lang="en-CH" kern="0" dirty="0"/>
          </a:p>
        </p:txBody>
      </p:sp>
    </p:spTree>
    <p:extLst>
      <p:ext uri="{BB962C8B-B14F-4D97-AF65-F5344CB8AC3E}">
        <p14:creationId xmlns:p14="http://schemas.microsoft.com/office/powerpoint/2010/main" val="13841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3.1.2 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en-US" sz="2800" i="1" dirty="0" smtClean="0">
                        <a:latin typeface="Cambria Math" panose="02040503050406030204" pitchFamily="18" charset="0"/>
                      </a:rPr>
                      <m:t>𝑑</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30227"/>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b="0" i="1" smtClean="0">
                                    <a:latin typeface="Cambria Math" panose="02040503050406030204" pitchFamily="18" charset="0"/>
                                  </a:rPr>
                                  <m:t>𝑑</m:t>
                                </m:r>
                                <m:r>
                                  <a:rPr lang="fr-CH" sz="2800" i="1">
                                    <a:latin typeface="Cambria Math" charset="0"/>
                                  </a:rPr>
                                  <m:t>,</m:t>
                                </m:r>
                                <m:r>
                                  <a:rPr lang="fr-CH" sz="2800" b="0" i="1" smtClean="0">
                                    <a:latin typeface="Cambria Math" panose="02040503050406030204" pitchFamily="18" charset="0"/>
                                  </a:rPr>
                                  <m:t>𝑑</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smtClean="0">
                                <a:latin typeface="Cambria Math" panose="02040503050406030204" pitchFamily="18" charset="0"/>
                              </a:rPr>
                            </m:ctrlPr>
                          </m:dPr>
                          <m:e>
                            <m:sSub>
                              <m:sSubPr>
                                <m:ctrlPr>
                                  <a:rPr lang="fr-CH"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panose="02040503050406030204" pitchFamily="18" charset="0"/>
                                  </a:rPr>
                                  <m:t>𝐶</m:t>
                                </m:r>
                              </m:sub>
                            </m:sSub>
                          </m:e>
                        </m:d>
                      </m:num>
                      <m:den>
                        <m:d>
                          <m:dPr>
                            <m:begChr m:val="|"/>
                            <m:endChr m:val="|"/>
                            <m:ctrlPr>
                              <a:rPr lang="fr-CH" sz="2800" i="1">
                                <a:latin typeface="Cambria Math" panose="02040503050406030204" pitchFamily="18" charset="0"/>
                              </a:rPr>
                            </m:ctrlPr>
                          </m:dPr>
                          <m:e>
                            <m:r>
                              <a:rPr lang="fr-CH" sz="2800" b="0" i="1" smtClean="0">
                                <a:latin typeface="Cambria Math" panose="02040503050406030204" pitchFamily="18" charset="0"/>
                              </a:rPr>
                              <m:t>𝐷</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panose="02040503050406030204" pitchFamily="18" charset="0"/>
                                          <a:ea typeface="Cambria Math" charset="0"/>
                                          <a:cs typeface="Cambria Math" charset="0"/>
                                        </a:rPr>
                                        <m:t>𝑑</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b="-46348"/>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Laplacian smoothing</a:t>
            </a:r>
          </a:p>
        </p:txBody>
      </p:sp>
    </p:spTree>
    <p:extLst>
      <p:ext uri="{BB962C8B-B14F-4D97-AF65-F5344CB8AC3E}">
        <p14:creationId xmlns:p14="http://schemas.microsoft.com/office/powerpoint/2010/main" val="76603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91600" cy="914400"/>
          </a:xfrm>
        </p:spPr>
        <p:txBody>
          <a:bodyPr/>
          <a:lstStyle/>
          <a:p>
            <a:r>
              <a:rPr lang="en-US" dirty="0"/>
              <a:t>3.1.3 Classification Using Word Embeddings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oMath>
                </a14:m>
                <a:r>
                  <a:rPr lang="en-US" dirty="0"/>
                  <a:t> occurs with context word </a:t>
                </a:r>
                <a14:m>
                  <m:oMath xmlns:m="http://schemas.openxmlformats.org/officeDocument/2006/math">
                    <m:r>
                      <a:rPr lang="fr-CH" i="1">
                        <a:latin typeface="Cambria Math" charset="0"/>
                      </a:rPr>
                      <m:t>𝑐</m:t>
                    </m:r>
                  </m:oMath>
                </a14:m>
                <a:r>
                  <a:rPr lang="en-US" dirty="0"/>
                  <a:t> (</a:t>
                </a:r>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ea typeface="Cambria Math" panose="02040503050406030204" pitchFamily="18" charset="0"/>
                                </a:rPr>
                                <m:t>𝑖</m:t>
                              </m:r>
                            </m:sub>
                          </m:sSub>
                          <m:r>
                            <a:rPr lang="fr-CH" i="1">
                              <a:latin typeface="Cambria Math" panose="02040503050406030204" pitchFamily="18" charset="0"/>
                            </a:rPr>
                            <m:t>|</m:t>
                          </m:r>
                          <m:r>
                            <a:rPr lang="fr-CH" i="1">
                              <a:latin typeface="Cambria Math" panose="02040503050406030204" pitchFamily="18" charset="0"/>
                            </a:rPr>
                            <m:t>𝑐</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rPr>
                                    <m:t>𝑖</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num>
                        <m:den>
                          <m:nary>
                            <m:naryPr>
                              <m:chr m:val="∑"/>
                              <m:ctrlPr>
                                <a:rPr lang="fr-CH" i="1">
                                  <a:latin typeface="Cambria Math" panose="02040503050406030204" pitchFamily="18" charset="0"/>
                                </a:rPr>
                              </m:ctrlPr>
                            </m:naryPr>
                            <m:sub>
                              <m:r>
                                <m:rPr>
                                  <m:brk m:alnAt="23"/>
                                </m:rPr>
                                <a:rPr lang="fr-CH" i="1">
                                  <a:latin typeface="Cambria Math" panose="02040503050406030204" pitchFamily="18" charset="0"/>
                                </a:rPr>
                                <m:t>𝑗</m:t>
                              </m:r>
                              <m:r>
                                <a:rPr lang="fr-CH" i="1">
                                  <a:latin typeface="Cambria Math" panose="02040503050406030204" pitchFamily="18" charset="0"/>
                                </a:rPr>
                                <m:t>=1</m:t>
                              </m:r>
                            </m:sub>
                            <m:sup>
                              <m:r>
                                <a:rPr lang="fr-CH" i="1">
                                  <a:latin typeface="Cambria Math" panose="02040503050406030204" pitchFamily="18" charset="0"/>
                                </a:rPr>
                                <m:t>𝑚</m:t>
                              </m:r>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fr-CH" i="1">
                                          <a:latin typeface="Cambria Math" panose="02040503050406030204" pitchFamily="18"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cs typeface="Cambria Math" charset="0"/>
                                        </a:rPr>
                                        <m:t>𝑗</m:t>
                                      </m:r>
                                    </m:sub>
                                  </m:sSub>
                                  <m:r>
                                    <a:rPr lang="fr-CH"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charset="0"/>
                                      <a:cs typeface="Cambria Math" charset="0"/>
                                    </a:rPr>
                                    <m:t>𝒄</m:t>
                                  </m:r>
                                </m:sup>
                              </m:sSup>
                            </m:e>
                          </m:nary>
                        </m:den>
                      </m:f>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29" t="-1511" b="-24181"/>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1CF0-B31D-0547-BA15-5E8F3C1A533E}"/>
              </a:ext>
            </a:extLst>
          </p:cNvPr>
          <p:cNvSpPr>
            <a:spLocks noGrp="1"/>
          </p:cNvSpPr>
          <p:nvPr>
            <p:ph type="title"/>
          </p:nvPr>
        </p:nvSpPr>
        <p:spPr/>
        <p:txBody>
          <a:bodyPr/>
          <a:lstStyle/>
          <a:p>
            <a:r>
              <a:rPr lang="en-US" dirty="0"/>
              <a:t>Classification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E69D2B-A493-6549-AD7C-966AA2F70EDF}"/>
                  </a:ext>
                </a:extLst>
              </p:cNvPr>
              <p:cNvSpPr>
                <a:spLocks noGrp="1"/>
              </p:cNvSpPr>
              <p:nvPr>
                <p:ph idx="1"/>
              </p:nvPr>
            </p:nvSpPr>
            <p:spPr/>
            <p:txBody>
              <a:bodyPr/>
              <a:lstStyle/>
              <a:p>
                <a:r>
                  <a:rPr lang="en-US" dirty="0"/>
                  <a:t>Word embeddings have been optimized for a prediction task</a:t>
                </a:r>
              </a:p>
              <a:p>
                <a:pPr marL="457200" indent="-457200">
                  <a:buFont typeface="Arial" panose="020B0604020202020204" pitchFamily="34" charset="0"/>
                  <a:buChar char="•"/>
                </a:pPr>
                <a:r>
                  <a:rPr lang="en-US" dirty="0"/>
                  <a:t>Given a context word </a:t>
                </a:r>
                <a14:m>
                  <m:oMath xmlns:m="http://schemas.openxmlformats.org/officeDocument/2006/math">
                    <m:r>
                      <a:rPr lang="fr-CH" i="1">
                        <a:latin typeface="Cambria Math" charset="0"/>
                      </a:rPr>
                      <m:t>𝑐</m:t>
                    </m:r>
                  </m:oMath>
                </a14:m>
                <a:r>
                  <a:rPr lang="en-US" dirty="0"/>
                  <a:t>, does word </a:t>
                </a:r>
                <a14:m>
                  <m:oMath xmlns:m="http://schemas.openxmlformats.org/officeDocument/2006/math">
                    <m:r>
                      <a:rPr lang="en-US" i="1" dirty="0" smtClean="0">
                        <a:latin typeface="Cambria Math" panose="02040503050406030204" pitchFamily="18" charset="0"/>
                      </a:rPr>
                      <m:t>𝑤</m:t>
                    </m:r>
                  </m:oMath>
                </a14:m>
                <a:r>
                  <a:rPr lang="en-US" dirty="0"/>
                  <a:t> occur?</a:t>
                </a:r>
              </a:p>
              <a:p>
                <a:r>
                  <a:rPr lang="en-US" dirty="0"/>
                  <a:t>Changing the task</a:t>
                </a:r>
              </a:p>
              <a:p>
                <a:pPr marL="457200" indent="-457200">
                  <a:buFont typeface="Arial" panose="020B0604020202020204" pitchFamily="34" charset="0"/>
                  <a:buChar char="•"/>
                </a:pPr>
                <a:r>
                  <a:rPr lang="en-US" dirty="0"/>
                  <a:t>Given a text </a:t>
                </a:r>
                <a14:m>
                  <m:oMath xmlns:m="http://schemas.openxmlformats.org/officeDocument/2006/math">
                    <m:r>
                      <a:rPr lang="fr-CH" i="1">
                        <a:latin typeface="Cambria Math" charset="0"/>
                      </a:rPr>
                      <m:t>𝑝</m:t>
                    </m:r>
                  </m:oMath>
                </a14:m>
                <a:r>
                  <a:rPr lang="en-US" dirty="0"/>
                  <a:t>, does it belong to class label </a:t>
                </a:r>
                <a14:m>
                  <m:oMath xmlns:m="http://schemas.openxmlformats.org/officeDocument/2006/math">
                    <m:r>
                      <a:rPr lang="fr-CH" b="0" i="1" smtClean="0">
                        <a:latin typeface="Cambria Math" panose="02040503050406030204" pitchFamily="18" charset="0"/>
                      </a:rPr>
                      <m:t>𝐶</m:t>
                    </m:r>
                  </m:oMath>
                </a14:m>
                <a:r>
                  <a:rPr lang="en-US" dirty="0"/>
                  <a:t>?</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err="1"/>
                  <a:t>Fasttext</a:t>
                </a:r>
                <a:r>
                  <a:rPr lang="en-US" dirty="0"/>
                  <a:t> uses word embeddings for classification</a:t>
                </a:r>
              </a:p>
              <a:p>
                <a:pPr marL="457200" indent="-457200">
                  <a:buFont typeface="Arial" panose="020B0604020202020204" pitchFamily="34" charset="0"/>
                  <a:buChar char="•"/>
                </a:pPr>
                <a:r>
                  <a:rPr lang="en-US" dirty="0"/>
                  <a:t>Supervised learning</a:t>
                </a:r>
              </a:p>
              <a:p>
                <a:endParaRPr lang="en-US" dirty="0"/>
              </a:p>
            </p:txBody>
          </p:sp>
        </mc:Choice>
        <mc:Fallback xmlns="">
          <p:sp>
            <p:nvSpPr>
              <p:cNvPr id="3" name="Content Placeholder 2">
                <a:extLst>
                  <a:ext uri="{FF2B5EF4-FFF2-40B4-BE49-F238E27FC236}">
                    <a16:creationId xmlns:a16="http://schemas.microsoft.com/office/drawing/2014/main" id="{63E69D2B-A493-6549-AD7C-966AA2F70EDF}"/>
                  </a:ext>
                </a:extLst>
              </p:cNvPr>
              <p:cNvSpPr>
                <a:spLocks noGrp="1" noRot="1" noChangeAspect="1" noMove="1" noResize="1" noEditPoints="1" noAdjustHandles="1" noChangeArrowheads="1" noChangeShapeType="1" noTextEdit="1"/>
              </p:cNvSpPr>
              <p:nvPr>
                <p:ph idx="1"/>
              </p:nvPr>
            </p:nvSpPr>
            <p:spPr>
              <a:blipFill>
                <a:blip r:embed="rId3"/>
                <a:stretch>
                  <a:fillRect l="-1829" t="-1511" r="-762" b="-352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8E7C9499-1661-F74B-8D6F-F9441ED62B6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10502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95FD-D9A2-3B4D-A555-57E467EE9741}"/>
              </a:ext>
            </a:extLst>
          </p:cNvPr>
          <p:cNvSpPr>
            <a:spLocks noGrp="1"/>
          </p:cNvSpPr>
          <p:nvPr>
            <p:ph type="title"/>
          </p:nvPr>
        </p:nvSpPr>
        <p:spPr/>
        <p:txBody>
          <a:bodyPr/>
          <a:lstStyle/>
          <a:p>
            <a:r>
              <a:rPr lang="en-US" dirty="0"/>
              <a:t>Adapting the Model for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634A8-5EE5-2844-8CBD-7945E65E84B2}"/>
                  </a:ext>
                </a:extLst>
              </p:cNvPr>
              <p:cNvSpPr>
                <a:spLocks noGrp="1"/>
              </p:cNvSpPr>
              <p:nvPr>
                <p:ph idx="1"/>
              </p:nvPr>
            </p:nvSpPr>
            <p:spPr/>
            <p:txBody>
              <a:bodyPr/>
              <a:lstStyle/>
              <a:p>
                <a:r>
                  <a:rPr lang="en-US" dirty="0"/>
                  <a:t>Representation </a:t>
                </a:r>
              </a:p>
              <a:p>
                <a:pPr marL="457200" indent="-457200">
                  <a:buFont typeface="Arial" panose="020B0604020202020204" pitchFamily="34" charset="0"/>
                  <a:buChar char="•"/>
                </a:pPr>
                <a:r>
                  <a:rPr lang="en-US" dirty="0"/>
                  <a:t>Given a text </a:t>
                </a:r>
                <a14:m>
                  <m:oMath xmlns:m="http://schemas.openxmlformats.org/officeDocument/2006/math">
                    <m:r>
                      <a:rPr lang="en-US" i="1" dirty="0" smtClean="0">
                        <a:latin typeface="Cambria Math" panose="02040503050406030204" pitchFamily="18" charset="0"/>
                      </a:rPr>
                      <m:t>𝑝</m:t>
                    </m:r>
                  </m:oMath>
                </a14:m>
                <a:r>
                  <a:rPr lang="en-US" dirty="0"/>
                  <a:t>, the representation of </a:t>
                </a:r>
                <a14:m>
                  <m:oMath xmlns:m="http://schemas.openxmlformats.org/officeDocument/2006/math">
                    <m:r>
                      <a:rPr lang="en-US" i="1" dirty="0" smtClean="0">
                        <a:latin typeface="Cambria Math" panose="02040503050406030204" pitchFamily="18" charset="0"/>
                      </a:rPr>
                      <m:t>𝑝</m:t>
                    </m:r>
                  </m:oMath>
                </a14:m>
                <a:r>
                  <a:rPr lang="en-US" dirty="0"/>
                  <a:t> is then  </a:t>
                </a:r>
                <a14:m>
                  <m:oMath xmlns:m="http://schemas.openxmlformats.org/officeDocument/2006/math">
                    <m:r>
                      <a:rPr lang="fr-CH" b="1" i="1" smtClean="0">
                        <a:latin typeface="Cambria Math" panose="02040503050406030204" pitchFamily="18" charset="0"/>
                      </a:rPr>
                      <m:t>𝒑</m:t>
                    </m:r>
                    <m:r>
                      <a:rPr lang="fr-CH" i="1">
                        <a:latin typeface="Cambria Math" charset="0"/>
                      </a:rPr>
                      <m:t>=</m:t>
                    </m:r>
                    <m:f>
                      <m:fPr>
                        <m:ctrlPr>
                          <a:rPr lang="fr-CH" i="1" smtClean="0">
                            <a:latin typeface="Cambria Math" panose="02040503050406030204" pitchFamily="18" charset="0"/>
                          </a:rPr>
                        </m:ctrlPr>
                      </m:fPr>
                      <m:num>
                        <m:r>
                          <a:rPr lang="fr-CH" b="0" i="1" smtClean="0">
                            <a:latin typeface="Cambria Math" panose="02040503050406030204" pitchFamily="18" charset="0"/>
                          </a:rPr>
                          <m:t>1</m:t>
                        </m:r>
                      </m:num>
                      <m:den>
                        <m:d>
                          <m:dPr>
                            <m:begChr m:val="|"/>
                            <m:endChr m:val="|"/>
                            <m:ctrlPr>
                              <a:rPr lang="fr-CH" i="1" smtClean="0">
                                <a:latin typeface="Cambria Math" panose="02040503050406030204" pitchFamily="18" charset="0"/>
                              </a:rPr>
                            </m:ctrlPr>
                          </m:dPr>
                          <m:e>
                            <m:r>
                              <a:rPr lang="fr-CH" b="0" i="1" smtClean="0">
                                <a:latin typeface="Cambria Math" panose="02040503050406030204" pitchFamily="18" charset="0"/>
                              </a:rPr>
                              <m:t>𝑝</m:t>
                            </m:r>
                          </m:e>
                        </m:d>
                      </m:den>
                    </m:f>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r>
                          <a:rPr lang="fr-CH" b="1" i="1" smtClean="0">
                            <a:latin typeface="Cambria Math" panose="02040503050406030204" pitchFamily="18" charset="0"/>
                          </a:rPr>
                          <m:t>𝒘</m:t>
                        </m:r>
                      </m:e>
                    </m:nary>
                  </m:oMath>
                </a14:m>
                <a:endParaRPr lang="en-US" dirty="0"/>
              </a:p>
              <a:p>
                <a:pPr marL="457200" indent="-457200">
                  <a:buFont typeface="Arial" panose="020B0604020202020204" pitchFamily="34" charset="0"/>
                  <a:buChar char="•"/>
                </a:pPr>
                <a:r>
                  <a:rPr lang="en-US" dirty="0"/>
                  <a:t>A class label </a:t>
                </a:r>
                <a14:m>
                  <m:oMath xmlns:m="http://schemas.openxmlformats.org/officeDocument/2006/math">
                    <m:r>
                      <a:rPr lang="fr-CH" i="1">
                        <a:latin typeface="Cambria Math" panose="02040503050406030204" pitchFamily="18" charset="0"/>
                      </a:rPr>
                      <m:t>𝐶</m:t>
                    </m:r>
                  </m:oMath>
                </a14:m>
                <a:r>
                  <a:rPr lang="en-US" dirty="0"/>
                  <a:t> has a representation </a:t>
                </a:r>
                <a14:m>
                  <m:oMath xmlns:m="http://schemas.openxmlformats.org/officeDocument/2006/math">
                    <m:r>
                      <a:rPr lang="fr-CH" b="1" i="1" smtClean="0">
                        <a:latin typeface="Cambria Math" panose="02040503050406030204" pitchFamily="18" charset="0"/>
                      </a:rPr>
                      <m:t>𝒄</m:t>
                    </m:r>
                  </m:oMath>
                </a14:m>
                <a:r>
                  <a:rPr lang="en-US" b="1" dirty="0"/>
                  <a:t>, </a:t>
                </a:r>
                <a:r>
                  <a:rPr lang="en-US" dirty="0"/>
                  <a:t>a vector of dimension </a:t>
                </a:r>
                <a14:m>
                  <m:oMath xmlns:m="http://schemas.openxmlformats.org/officeDocument/2006/math">
                    <m:r>
                      <a:rPr lang="en-US" i="1" dirty="0" smtClean="0">
                        <a:latin typeface="Cambria Math" panose="02040503050406030204" pitchFamily="18" charset="0"/>
                      </a:rPr>
                      <m:t>𝑑</m:t>
                    </m:r>
                  </m:oMath>
                </a14:m>
                <a:endParaRPr lang="en-US" b="1" dirty="0"/>
              </a:p>
              <a:p>
                <a:r>
                  <a:rPr lang="en-US" dirty="0" err="1"/>
                  <a:t>Softmax</a:t>
                </a:r>
                <a:r>
                  <a:rPr lang="en-US" dirty="0"/>
                  <a:t> function</a:t>
                </a:r>
              </a:p>
              <a:p>
                <a:pPr/>
                <a14:m>
                  <m:oMathPara xmlns:m="http://schemas.openxmlformats.org/officeDocument/2006/math">
                    <m:oMathParaPr>
                      <m:jc m:val="centerGroup"/>
                    </m:oMathParaPr>
                    <m:oMath xmlns:m="http://schemas.openxmlformats.org/officeDocument/2006/math">
                      <m:sSub>
                        <m:sSubPr>
                          <m:ctrlPr>
                            <a:rPr lang="fr-CH" i="1">
                              <a:latin typeface="Cambria Math" panose="02040503050406030204" pitchFamily="18" charset="0"/>
                            </a:rPr>
                          </m:ctrlPr>
                        </m:sSubPr>
                        <m:e>
                          <m:r>
                            <a:rPr lang="fr-CH" i="1">
                              <a:latin typeface="Cambria Math" panose="02040503050406030204" pitchFamily="18" charset="0"/>
                            </a:rPr>
                            <m:t>𝑃</m:t>
                          </m:r>
                        </m:e>
                        <m:sub>
                          <m:r>
                            <a:rPr lang="fr-CH" i="1">
                              <a:latin typeface="Cambria Math" panose="02040503050406030204" pitchFamily="18" charset="0"/>
                              <a:ea typeface="Cambria Math" panose="02040503050406030204" pitchFamily="18" charset="0"/>
                            </a:rPr>
                            <m:t>𝜃</m:t>
                          </m:r>
                        </m:sub>
                      </m:sSub>
                      <m:d>
                        <m:dPr>
                          <m:ctrlPr>
                            <a:rPr lang="fr-CH" i="1">
                              <a:latin typeface="Cambria Math" panose="02040503050406030204" pitchFamily="18" charset="0"/>
                              <a:ea typeface="Cambria Math" panose="02040503050406030204" pitchFamily="18" charset="0"/>
                            </a:rPr>
                          </m:ctrlPr>
                        </m:dPr>
                        <m:e>
                          <m:r>
                            <a:rPr lang="fr-CH" b="0" i="1" smtClean="0">
                              <a:latin typeface="Cambria Math" panose="02040503050406030204" pitchFamily="18" charset="0"/>
                              <a:ea typeface="Cambria Math" panose="02040503050406030204" pitchFamily="18" charset="0"/>
                            </a:rPr>
                            <m:t>𝐶</m:t>
                          </m:r>
                          <m:r>
                            <a:rPr lang="fr-CH" i="1">
                              <a:latin typeface="Cambria Math" panose="02040503050406030204" pitchFamily="18" charset="0"/>
                            </a:rPr>
                            <m:t>|</m:t>
                          </m:r>
                          <m:r>
                            <a:rPr lang="fr-CH" b="0" i="1" smtClean="0">
                              <a:latin typeface="Cambria Math" panose="02040503050406030204" pitchFamily="18" charset="0"/>
                            </a:rPr>
                            <m:t>𝑝</m:t>
                          </m:r>
                        </m:e>
                      </m:d>
                      <m:r>
                        <a:rPr lang="fr-CH">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𝑐</m:t>
                              </m:r>
                              <m:r>
                                <a:rPr lang="fr-CH" b="0" i="1" smtClean="0">
                                  <a:latin typeface="Cambria Math" panose="02040503050406030204" pitchFamily="18" charset="0"/>
                                </a:rPr>
                                <m:t>′</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r>
                                    <a:rPr lang="fr-CH" b="1" i="1" smtClean="0">
                                      <a:latin typeface="Cambria Math" panose="02040503050406030204" pitchFamily="18" charset="0"/>
                                    </a:rPr>
                                    <m:t>𝒑</m:t>
                                  </m:r>
                                  <m:r>
                                    <a:rPr lang="fr-CH" i="1">
                                      <a:latin typeface="Cambria Math" panose="02040503050406030204" pitchFamily="18" charset="0"/>
                                      <a:ea typeface="Cambria Math" panose="02040503050406030204" pitchFamily="18" charset="0"/>
                                    </a:rPr>
                                    <m:t>∙</m:t>
                                  </m:r>
                                  <m:r>
                                    <a:rPr lang="fr-CH" b="1" i="1" smtClean="0">
                                      <a:latin typeface="Cambria Math" panose="02040503050406030204" pitchFamily="18" charset="0"/>
                                      <a:ea typeface="Cambria Math" panose="02040503050406030204" pitchFamily="18" charset="0"/>
                                    </a:rPr>
                                    <m:t>𝒄</m:t>
                                  </m:r>
                                  <m:r>
                                    <a:rPr lang="fr-CH" b="1" i="1" smtClean="0">
                                      <a:latin typeface="Cambria Math" panose="02040503050406030204" pitchFamily="18" charset="0"/>
                                      <a:ea typeface="Cambria Math" charset="0"/>
                                      <a:cs typeface="Cambria Math" charset="0"/>
                                    </a:rPr>
                                    <m:t>′</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4FB634A8-5EE5-2844-8CBD-7945E65E84B2}"/>
                  </a:ext>
                </a:extLst>
              </p:cNvPr>
              <p:cNvSpPr>
                <a:spLocks noGrp="1" noRot="1" noChangeAspect="1" noMove="1" noResize="1" noEditPoints="1" noAdjustHandles="1" noChangeArrowheads="1" noChangeShapeType="1" noTextEdit="1"/>
              </p:cNvSpPr>
              <p:nvPr>
                <p:ph idx="1"/>
              </p:nvPr>
            </p:nvSpPr>
            <p:spPr>
              <a:blipFill>
                <a:blip r:embed="rId3"/>
                <a:stretch>
                  <a:fillRect l="-1829" t="-1511" r="-2744" b="-1586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57421EF-8B46-1A4F-89B9-8063B919E12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694195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C21F-6107-8B43-A99D-AAB3D267E0BB}"/>
              </a:ext>
            </a:extLst>
          </p:cNvPr>
          <p:cNvSpPr>
            <a:spLocks noGrp="1"/>
          </p:cNvSpPr>
          <p:nvPr>
            <p:ph type="title"/>
          </p:nvPr>
        </p:nvSpPr>
        <p:spPr/>
        <p:txBody>
          <a:bodyPr/>
          <a:lstStyle/>
          <a:p>
            <a:r>
              <a:rPr lang="en-US" dirty="0"/>
              <a:t>Implementation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7FA24-2953-E54B-95B0-79263FF4BE80}"/>
                  </a:ext>
                </a:extLst>
              </p:cNvPr>
              <p:cNvSpPr>
                <a:spLocks noGrp="1"/>
              </p:cNvSpPr>
              <p:nvPr>
                <p:ph idx="1"/>
              </p:nvPr>
            </p:nvSpPr>
            <p:spPr/>
            <p:txBody>
              <a:bodyPr/>
              <a:lstStyle/>
              <a:p>
                <a:r>
                  <a:rPr lang="en-US" dirty="0"/>
                  <a:t>Training data encodes labels with text</a:t>
                </a:r>
              </a:p>
              <a:p>
                <a:pPr marL="457200" lvl="1" indent="0">
                  <a:buNone/>
                </a:pPr>
                <a:r>
                  <a:rPr lang="en-US" sz="2400" dirty="0"/>
                  <a:t>__label1__, text1</a:t>
                </a:r>
              </a:p>
              <a:p>
                <a:pPr marL="457200" lvl="1" indent="0">
                  <a:buNone/>
                </a:pPr>
                <a:r>
                  <a:rPr lang="en-US" sz="2400" dirty="0"/>
                  <a:t>__label2__, text2</a:t>
                </a:r>
              </a:p>
              <a:p>
                <a:pPr marL="457200" lvl="1" indent="0">
                  <a:buNone/>
                </a:pPr>
                <a:r>
                  <a:rPr lang="en-US" sz="2400" dirty="0"/>
                  <a:t>…</a:t>
                </a:r>
              </a:p>
              <a:p>
                <a:r>
                  <a:rPr lang="en-US" dirty="0"/>
                  <a:t>Loss function</a:t>
                </a:r>
              </a:p>
              <a:p>
                <a:pPr/>
                <a14:m>
                  <m:oMathPara xmlns:m="http://schemas.openxmlformats.org/officeDocument/2006/math">
                    <m:oMathParaPr>
                      <m:jc m:val="centerGroup"/>
                    </m:oMathParaPr>
                    <m:oMath xmlns:m="http://schemas.openxmlformats.org/officeDocument/2006/math">
                      <m:limLow>
                        <m:limLowPr>
                          <m:ctrlPr>
                            <a:rPr lang="fr-CH" sz="3200" i="1" smtClean="0">
                              <a:latin typeface="Cambria Math" panose="02040503050406030204" pitchFamily="18" charset="0"/>
                              <a:ea typeface="Cambria Math" panose="02040503050406030204" pitchFamily="18" charset="0"/>
                            </a:rPr>
                          </m:ctrlPr>
                        </m:limLowPr>
                        <m:e>
                          <m:r>
                            <m:rPr>
                              <m:sty m:val="p"/>
                            </m:rPr>
                            <a:rPr lang="fr-CH" sz="3200">
                              <a:latin typeface="Cambria Math" panose="02040503050406030204" pitchFamily="18" charset="0"/>
                              <a:ea typeface="Cambria Math" panose="02040503050406030204" pitchFamily="18" charset="0"/>
                            </a:rPr>
                            <m:t>argmax</m:t>
                          </m:r>
                        </m:e>
                        <m:lim>
                          <m:r>
                            <a:rPr lang="fr-CH" sz="3200" i="1">
                              <a:latin typeface="Cambria Math" panose="02040503050406030204" pitchFamily="18" charset="0"/>
                              <a:ea typeface="Cambria Math" panose="02040503050406030204" pitchFamily="18" charset="0"/>
                            </a:rPr>
                            <m:t>𝜃</m:t>
                          </m:r>
                        </m:lim>
                      </m:limLow>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ea typeface="Cambria Math" panose="02040503050406030204" pitchFamily="18" charset="0"/>
                            </a:rPr>
                            <m:t>𝐶</m:t>
                          </m:r>
                        </m:sub>
                        <m:sup/>
                        <m:e>
                          <m:nary>
                            <m:naryPr>
                              <m:chr m:val="∑"/>
                              <m:supHide m:val="on"/>
                              <m:ctrlPr>
                                <a:rPr lang="fr-CH" sz="3200" b="0" i="1" smtClean="0">
                                  <a:latin typeface="Cambria Math" panose="02040503050406030204" pitchFamily="18" charset="0"/>
                                  <a:ea typeface="Cambria Math" panose="02040503050406030204" pitchFamily="18" charset="0"/>
                                </a:rPr>
                              </m:ctrlPr>
                            </m:naryPr>
                            <m:sub>
                              <m:r>
                                <a:rPr lang="fr-CH" sz="3200" b="0" i="1" smtClean="0">
                                  <a:latin typeface="Cambria Math" panose="02040503050406030204" pitchFamily="18" charset="0"/>
                                </a:rPr>
                                <m:t>𝑝</m:t>
                              </m:r>
                            </m:sub>
                            <m:sup/>
                            <m:e>
                              <m:func>
                                <m:funcPr>
                                  <m:ctrlPr>
                                    <a:rPr lang="fr-CH" sz="3200" b="0" i="1" smtClean="0">
                                      <a:latin typeface="Cambria Math" panose="02040503050406030204" pitchFamily="18" charset="0"/>
                                      <a:ea typeface="Cambria Math" panose="02040503050406030204" pitchFamily="18" charset="0"/>
                                    </a:rPr>
                                  </m:ctrlPr>
                                </m:funcPr>
                                <m:fName>
                                  <m:r>
                                    <m:rPr>
                                      <m:sty m:val="p"/>
                                    </m:rPr>
                                    <a:rPr lang="fr-CH" sz="3200" b="0" i="0" smtClean="0">
                                      <a:latin typeface="Cambria Math" panose="02040503050406030204" pitchFamily="18" charset="0"/>
                                      <a:ea typeface="Cambria Math" panose="02040503050406030204" pitchFamily="18" charset="0"/>
                                    </a:rPr>
                                    <m:t>log</m:t>
                                  </m:r>
                                </m:fName>
                                <m:e>
                                  <m:sSub>
                                    <m:sSubPr>
                                      <m:ctrlPr>
                                        <a:rPr lang="fr-CH" sz="3200" i="1">
                                          <a:latin typeface="Cambria Math" panose="02040503050406030204" pitchFamily="18" charset="0"/>
                                        </a:rPr>
                                      </m:ctrlPr>
                                    </m:sSubPr>
                                    <m:e>
                                      <m:r>
                                        <a:rPr lang="fr-CH" sz="3200" i="1">
                                          <a:latin typeface="Cambria Math" panose="02040503050406030204" pitchFamily="18" charset="0"/>
                                        </a:rPr>
                                        <m:t>𝑃</m:t>
                                      </m:r>
                                    </m:e>
                                    <m:sub>
                                      <m:r>
                                        <a:rPr lang="fr-CH" sz="3200" i="1">
                                          <a:latin typeface="Cambria Math" panose="02040503050406030204" pitchFamily="18" charset="0"/>
                                          <a:ea typeface="Cambria Math" panose="02040503050406030204" pitchFamily="18" charset="0"/>
                                        </a:rPr>
                                        <m:t>𝜃</m:t>
                                      </m:r>
                                    </m:sub>
                                  </m:sSub>
                                  <m:d>
                                    <m:dPr>
                                      <m:ctrlPr>
                                        <a:rPr lang="fr-CH" sz="3200" i="1">
                                          <a:latin typeface="Cambria Math" panose="02040503050406030204" pitchFamily="18" charset="0"/>
                                          <a:ea typeface="Cambria Math" panose="02040503050406030204" pitchFamily="18" charset="0"/>
                                        </a:rPr>
                                      </m:ctrlPr>
                                    </m:dPr>
                                    <m:e>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𝑝</m:t>
                                      </m:r>
                                    </m:e>
                                  </m:d>
                                </m:e>
                              </m:func>
                            </m:e>
                          </m:nary>
                        </m:e>
                      </m:nary>
                    </m:oMath>
                  </m:oMathPara>
                </a14:m>
                <a:endParaRPr lang="en-US" dirty="0"/>
              </a:p>
              <a:p>
                <a:r>
                  <a:rPr lang="en-US" dirty="0"/>
                  <a:t>Learning using SGD</a:t>
                </a:r>
              </a:p>
              <a:p>
                <a:pPr marL="457200" indent="-457200">
                  <a:buFont typeface="Arial" panose="020B0604020202020204" pitchFamily="34" charset="0"/>
                  <a:buChar char="•"/>
                </a:pPr>
                <a:r>
                  <a:rPr lang="en-US" dirty="0"/>
                  <a:t>Number of class labels usually small</a:t>
                </a:r>
              </a:p>
            </p:txBody>
          </p:sp>
        </mc:Choice>
        <mc:Fallback xmlns="">
          <p:sp>
            <p:nvSpPr>
              <p:cNvPr id="3" name="Content Placeholder 2">
                <a:extLst>
                  <a:ext uri="{FF2B5EF4-FFF2-40B4-BE49-F238E27FC236}">
                    <a16:creationId xmlns:a16="http://schemas.microsoft.com/office/drawing/2014/main" id="{5067FA24-2953-E54B-95B0-79263FF4BE80}"/>
                  </a:ext>
                </a:extLst>
              </p:cNvPr>
              <p:cNvSpPr>
                <a:spLocks noGrp="1" noRot="1" noChangeAspect="1" noMove="1" noResize="1" noEditPoints="1" noAdjustHandles="1" noChangeArrowheads="1" noChangeShapeType="1" noTextEdit="1"/>
              </p:cNvSpPr>
              <p:nvPr>
                <p:ph idx="1"/>
              </p:nvPr>
            </p:nvSpPr>
            <p:spPr>
              <a:blipFill>
                <a:blip r:embed="rId3"/>
                <a:stretch>
                  <a:fillRect l="-1829" t="-1511" b="-20907"/>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AA30FFF-C783-4443-825C-B1A065FAE7F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61262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F96C-642C-8429-7F04-074E8D7FCF42}"/>
              </a:ext>
            </a:extLst>
          </p:cNvPr>
          <p:cNvSpPr>
            <a:spLocks noGrp="1"/>
          </p:cNvSpPr>
          <p:nvPr>
            <p:ph type="title"/>
          </p:nvPr>
        </p:nvSpPr>
        <p:spPr/>
        <p:txBody>
          <a:bodyPr/>
          <a:lstStyle/>
          <a:p>
            <a:r>
              <a:rPr lang="en-CH" dirty="0"/>
              <a:t>Summary of the Classification Model</a:t>
            </a:r>
          </a:p>
        </p:txBody>
      </p:sp>
      <p:pic>
        <p:nvPicPr>
          <p:cNvPr id="6" name="Content Placeholder 5" descr="Diagram&#10;&#10;Description automatically generated">
            <a:extLst>
              <a:ext uri="{FF2B5EF4-FFF2-40B4-BE49-F238E27FC236}">
                <a16:creationId xmlns:a16="http://schemas.microsoft.com/office/drawing/2014/main" id="{D42E67CB-3E58-F80B-A467-E2AE770B4B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352128"/>
            <a:ext cx="6074228" cy="5029200"/>
          </a:xfrm>
        </p:spPr>
      </p:pic>
      <p:sp>
        <p:nvSpPr>
          <p:cNvPr id="4" name="Footer Placeholder 3">
            <a:extLst>
              <a:ext uri="{FF2B5EF4-FFF2-40B4-BE49-F238E27FC236}">
                <a16:creationId xmlns:a16="http://schemas.microsoft.com/office/drawing/2014/main" id="{20E14E65-D06F-129A-1028-CAD6016768C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1DDD44-CC20-DA4A-268A-39BC51CB7634}"/>
                  </a:ext>
                </a:extLst>
              </p:cNvPr>
              <p:cNvSpPr txBox="1"/>
              <p:nvPr/>
            </p:nvSpPr>
            <p:spPr>
              <a:xfrm>
                <a:off x="6882766" y="5505872"/>
                <a:ext cx="1375873" cy="2846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𝒘</m:t>
                      </m:r>
                      <m:r>
                        <a:rPr lang="fr-CH" sz="1200" i="1" kern="1200" dirty="0">
                          <a:solidFill>
                            <a:srgbClr val="000000"/>
                          </a:solidFill>
                          <a:latin typeface="Cambria Math" panose="02040503050406030204" pitchFamily="18" charset="0"/>
                          <a:ea typeface="Calibri" charset="0"/>
                          <a:cs typeface="Calibri" charset="0"/>
                        </a:rPr>
                        <m:t>=</m:t>
                      </m:r>
                      <m:sSup>
                        <m:sSupPr>
                          <m:ctrlPr>
                            <a:rPr lang="fr-CH" sz="1200" i="1" kern="1200" dirty="0">
                              <a:solidFill>
                                <a:srgbClr val="000000"/>
                              </a:solidFill>
                              <a:latin typeface="Cambria Math" panose="02040503050406030204" pitchFamily="18" charset="0"/>
                              <a:cs typeface="Calibri" charset="0"/>
                            </a:rPr>
                          </m:ctrlPr>
                        </m:sSupPr>
                        <m:e>
                          <m:r>
                            <a:rPr lang="fr-CH" sz="1200" i="1" kern="1200" dirty="0">
                              <a:solidFill>
                                <a:srgbClr val="000000"/>
                              </a:solidFill>
                              <a:latin typeface="Cambria Math" panose="02040503050406030204" pitchFamily="18" charset="0"/>
                              <a:cs typeface="Calibri" charset="0"/>
                            </a:rPr>
                            <m:t>𝑊</m:t>
                          </m:r>
                        </m:e>
                        <m:sup>
                          <m:r>
                            <a:rPr lang="fr-CH" sz="1200" i="1" kern="1200" dirty="0">
                              <a:solidFill>
                                <a:srgbClr val="000000"/>
                              </a:solidFill>
                              <a:latin typeface="Cambria Math" panose="02040503050406030204" pitchFamily="18" charset="0"/>
                              <a:cs typeface="Calibri" charset="0"/>
                            </a:rPr>
                            <m:t>(</m:t>
                          </m:r>
                          <m:r>
                            <a:rPr lang="fr-CH" sz="1200" i="1" kern="1200" dirty="0">
                              <a:solidFill>
                                <a:srgbClr val="000000"/>
                              </a:solidFill>
                              <a:latin typeface="Cambria Math" panose="02040503050406030204" pitchFamily="18" charset="0"/>
                              <a:cs typeface="Calibri" charset="0"/>
                            </a:rPr>
                            <m:t>𝑤</m:t>
                          </m:r>
                          <m:r>
                            <a:rPr lang="fr-CH" sz="1200" i="1" kern="1200" dirty="0">
                              <a:solidFill>
                                <a:srgbClr val="000000"/>
                              </a:solidFill>
                              <a:latin typeface="Cambria Math" panose="02040503050406030204" pitchFamily="18" charset="0"/>
                              <a:cs typeface="Calibri" charset="0"/>
                            </a:rPr>
                            <m:t>)</m:t>
                          </m:r>
                        </m:sup>
                      </m:sSup>
                      <m:r>
                        <a:rPr lang="fr-CH" sz="1200" b="0" i="1" kern="1200" dirty="0" smtClean="0">
                          <a:solidFill>
                            <a:srgbClr val="000000"/>
                          </a:solidFill>
                          <a:latin typeface="Cambria Math" panose="02040503050406030204" pitchFamily="18" charset="0"/>
                          <a:cs typeface="Calibri" charset="0"/>
                        </a:rPr>
                        <m:t>𝑤</m:t>
                      </m:r>
                    </m:oMath>
                  </m:oMathPara>
                </a14:m>
                <a:endParaRPr lang="en-CH" dirty="0"/>
              </a:p>
            </p:txBody>
          </p:sp>
        </mc:Choice>
        <mc:Fallback xmlns="">
          <p:sp>
            <p:nvSpPr>
              <p:cNvPr id="8" name="TextBox 7">
                <a:extLst>
                  <a:ext uri="{FF2B5EF4-FFF2-40B4-BE49-F238E27FC236}">
                    <a16:creationId xmlns:a16="http://schemas.microsoft.com/office/drawing/2014/main" id="{C81DDD44-CC20-DA4A-268A-39BC51CB7634}"/>
                  </a:ext>
                </a:extLst>
              </p:cNvPr>
              <p:cNvSpPr txBox="1">
                <a:spLocks noRot="1" noChangeAspect="1" noMove="1" noResize="1" noEditPoints="1" noAdjustHandles="1" noChangeArrowheads="1" noChangeShapeType="1" noTextEdit="1"/>
              </p:cNvSpPr>
              <p:nvPr/>
            </p:nvSpPr>
            <p:spPr>
              <a:xfrm>
                <a:off x="6882766" y="5505872"/>
                <a:ext cx="1375873" cy="284693"/>
              </a:xfrm>
              <a:prstGeom prst="rect">
                <a:avLst/>
              </a:prstGeom>
              <a:blipFill>
                <a:blip r:embed="rId4"/>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D1C7CA-6485-A48E-30C0-103C3066631A}"/>
                  </a:ext>
                </a:extLst>
              </p:cNvPr>
              <p:cNvSpPr txBox="1"/>
              <p:nvPr/>
            </p:nvSpPr>
            <p:spPr>
              <a:xfrm>
                <a:off x="212372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1</m:t>
                        </m:r>
                      </m:sub>
                    </m:sSub>
                  </m:oMath>
                </a14:m>
                <a:endParaRPr lang="en-CH" dirty="0"/>
              </a:p>
            </p:txBody>
          </p:sp>
        </mc:Choice>
        <mc:Fallback xmlns="">
          <p:sp>
            <p:nvSpPr>
              <p:cNvPr id="10" name="TextBox 9">
                <a:extLst>
                  <a:ext uri="{FF2B5EF4-FFF2-40B4-BE49-F238E27FC236}">
                    <a16:creationId xmlns:a16="http://schemas.microsoft.com/office/drawing/2014/main" id="{6ED1C7CA-6485-A48E-30C0-103C3066631A}"/>
                  </a:ext>
                </a:extLst>
              </p:cNvPr>
              <p:cNvSpPr txBox="1">
                <a:spLocks noRot="1" noChangeAspect="1" noMove="1" noResize="1" noEditPoints="1" noAdjustHandles="1" noChangeArrowheads="1" noChangeShapeType="1" noTextEdit="1"/>
              </p:cNvSpPr>
              <p:nvPr/>
            </p:nvSpPr>
            <p:spPr>
              <a:xfrm>
                <a:off x="2123728" y="5021256"/>
                <a:ext cx="792088" cy="461665"/>
              </a:xfrm>
              <a:prstGeom prst="rect">
                <a:avLst/>
              </a:prstGeom>
              <a:blipFill>
                <a:blip r:embed="rId5"/>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3017E-398A-3454-6E5D-D9885837773A}"/>
                  </a:ext>
                </a:extLst>
              </p:cNvPr>
              <p:cNvSpPr txBox="1"/>
              <p:nvPr/>
            </p:nvSpPr>
            <p:spPr>
              <a:xfrm>
                <a:off x="3383868" y="5021256"/>
                <a:ext cx="792088"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2</m:t>
                        </m:r>
                      </m:sub>
                    </m:sSub>
                  </m:oMath>
                </a14:m>
                <a:endParaRPr lang="en-CH" dirty="0"/>
              </a:p>
            </p:txBody>
          </p:sp>
        </mc:Choice>
        <mc:Fallback xmlns="">
          <p:sp>
            <p:nvSpPr>
              <p:cNvPr id="11" name="TextBox 10">
                <a:extLst>
                  <a:ext uri="{FF2B5EF4-FFF2-40B4-BE49-F238E27FC236}">
                    <a16:creationId xmlns:a16="http://schemas.microsoft.com/office/drawing/2014/main" id="{88B3017E-398A-3454-6E5D-D9885837773A}"/>
                  </a:ext>
                </a:extLst>
              </p:cNvPr>
              <p:cNvSpPr txBox="1">
                <a:spLocks noRot="1" noChangeAspect="1" noMove="1" noResize="1" noEditPoints="1" noAdjustHandles="1" noChangeArrowheads="1" noChangeShapeType="1" noTextEdit="1"/>
              </p:cNvSpPr>
              <p:nvPr/>
            </p:nvSpPr>
            <p:spPr>
              <a:xfrm>
                <a:off x="3383868" y="5021256"/>
                <a:ext cx="792088" cy="461665"/>
              </a:xfrm>
              <a:prstGeom prst="rect">
                <a:avLst/>
              </a:prstGeom>
              <a:blipFill>
                <a:blip r:embed="rId6"/>
                <a:stretch>
                  <a:fillRect b="-810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16595F-87D5-7689-1AD2-A298E1FE04C5}"/>
                  </a:ext>
                </a:extLst>
              </p:cNvPr>
              <p:cNvSpPr txBox="1"/>
              <p:nvPr/>
            </p:nvSpPr>
            <p:spPr>
              <a:xfrm>
                <a:off x="6019800" y="5021255"/>
                <a:ext cx="856456" cy="461665"/>
              </a:xfrm>
              <a:prstGeom prst="rect">
                <a:avLst/>
              </a:prstGeom>
              <a:solidFill>
                <a:schemeClr val="bg1"/>
              </a:solidFill>
            </p:spPr>
            <p:txBody>
              <a:bodyPr wrap="square">
                <a:spAutoFit/>
              </a:bodyPr>
              <a:lstStyle/>
              <a:p>
                <a:r>
                  <a:rPr lang="fr-CH" sz="1200" b="0" kern="1200" dirty="0">
                    <a:solidFill>
                      <a:srgbClr val="000000"/>
                    </a:solidFill>
                    <a:latin typeface="Calibri" panose="020F0502020204030204" pitchFamily="34" charset="0"/>
                    <a:cs typeface="Calibri" panose="020F0502020204030204" pitchFamily="34" charset="0"/>
                  </a:rPr>
                  <a:t>Word </a:t>
                </a:r>
                <a:br>
                  <a:rPr lang="fr-CH" sz="1200" b="0" kern="1200" dirty="0">
                    <a:solidFill>
                      <a:srgbClr val="000000"/>
                    </a:solidFill>
                    <a:latin typeface="Calibri" panose="020F0502020204030204" pitchFamily="34" charset="0"/>
                    <a:cs typeface="Calibri" panose="020F0502020204030204" pitchFamily="34" charset="0"/>
                  </a:rPr>
                </a:br>
                <a:r>
                  <a:rPr lang="fr-CH" sz="1200" b="0" kern="1200" dirty="0" err="1">
                    <a:solidFill>
                      <a:srgbClr val="000000"/>
                    </a:solidFill>
                    <a:latin typeface="Calibri" panose="020F0502020204030204" pitchFamily="34" charset="0"/>
                    <a:cs typeface="Calibri" panose="020F0502020204030204" pitchFamily="34" charset="0"/>
                  </a:rPr>
                  <a:t>vector</a:t>
                </a:r>
                <a:r>
                  <a:rPr lang="fr-CH" sz="1200" b="0" kern="1200" dirty="0">
                    <a:solidFill>
                      <a:srgbClr val="000000"/>
                    </a:solidFill>
                    <a:latin typeface="Calibri" panose="020F0502020204030204" pitchFamily="34" charset="0"/>
                    <a:cs typeface="Calibri" panose="020F0502020204030204" pitchFamily="34" charset="0"/>
                  </a:rPr>
                  <a:t> </a:t>
                </a:r>
                <a14:m>
                  <m:oMath xmlns:m="http://schemas.openxmlformats.org/officeDocument/2006/math">
                    <m:sSub>
                      <m:sSubPr>
                        <m:ctrlPr>
                          <a:rPr lang="fr-CH" sz="1200" b="0" i="1" kern="1200" dirty="0" smtClean="0">
                            <a:solidFill>
                              <a:srgbClr val="000000"/>
                            </a:solidFill>
                            <a:latin typeface="Cambria Math" panose="02040503050406030204" pitchFamily="18" charset="0"/>
                            <a:cs typeface="Calibri" charset="0"/>
                          </a:rPr>
                        </m:ctrlPr>
                      </m:sSubPr>
                      <m:e>
                        <m:r>
                          <a:rPr lang="fr-CH" sz="1200" b="0" i="1" kern="1200" dirty="0" smtClean="0">
                            <a:solidFill>
                              <a:srgbClr val="000000"/>
                            </a:solidFill>
                            <a:latin typeface="Cambria Math" panose="02040503050406030204" pitchFamily="18" charset="0"/>
                            <a:cs typeface="Calibri" charset="0"/>
                          </a:rPr>
                          <m:t>𝑤</m:t>
                        </m:r>
                      </m:e>
                      <m:sub>
                        <m:r>
                          <a:rPr lang="fr-CH" sz="1200" b="0" i="1" kern="1200" dirty="0" smtClean="0">
                            <a:solidFill>
                              <a:srgbClr val="000000"/>
                            </a:solidFill>
                            <a:latin typeface="Cambria Math" panose="02040503050406030204" pitchFamily="18" charset="0"/>
                            <a:cs typeface="Calibri" charset="0"/>
                          </a:rPr>
                          <m:t>𝑚</m:t>
                        </m:r>
                      </m:sub>
                    </m:sSub>
                  </m:oMath>
                </a14:m>
                <a:endParaRPr lang="en-CH" dirty="0"/>
              </a:p>
            </p:txBody>
          </p:sp>
        </mc:Choice>
        <mc:Fallback xmlns="">
          <p:sp>
            <p:nvSpPr>
              <p:cNvPr id="12" name="TextBox 11">
                <a:extLst>
                  <a:ext uri="{FF2B5EF4-FFF2-40B4-BE49-F238E27FC236}">
                    <a16:creationId xmlns:a16="http://schemas.microsoft.com/office/drawing/2014/main" id="{4F16595F-87D5-7689-1AD2-A298E1FE04C5}"/>
                  </a:ext>
                </a:extLst>
              </p:cNvPr>
              <p:cNvSpPr txBox="1">
                <a:spLocks noRot="1" noChangeAspect="1" noMove="1" noResize="1" noEditPoints="1" noAdjustHandles="1" noChangeArrowheads="1" noChangeShapeType="1" noTextEdit="1"/>
              </p:cNvSpPr>
              <p:nvPr/>
            </p:nvSpPr>
            <p:spPr>
              <a:xfrm>
                <a:off x="6019800" y="5021255"/>
                <a:ext cx="856456" cy="461665"/>
              </a:xfrm>
              <a:prstGeom prst="rect">
                <a:avLst/>
              </a:prstGeom>
              <a:blipFill>
                <a:blip r:embed="rId7"/>
                <a:stretch>
                  <a:fillRect b="-8108"/>
                </a:stretch>
              </a:blipFill>
            </p:spPr>
            <p:txBody>
              <a:bodyPr/>
              <a:lstStyle/>
              <a:p>
                <a:r>
                  <a:rPr lang="en-CH">
                    <a:noFill/>
                  </a:rPr>
                  <a:t> </a:t>
                </a:r>
              </a:p>
            </p:txBody>
          </p:sp>
        </mc:Fallback>
      </mc:AlternateContent>
      <p:sp>
        <p:nvSpPr>
          <p:cNvPr id="15" name="TextBox 14">
            <a:extLst>
              <a:ext uri="{FF2B5EF4-FFF2-40B4-BE49-F238E27FC236}">
                <a16:creationId xmlns:a16="http://schemas.microsoft.com/office/drawing/2014/main" id="{369F721D-4F01-9E4D-6FCC-F6B2961A6E88}"/>
              </a:ext>
            </a:extLst>
          </p:cNvPr>
          <p:cNvSpPr txBox="1"/>
          <p:nvPr/>
        </p:nvSpPr>
        <p:spPr>
          <a:xfrm>
            <a:off x="3995936" y="5923847"/>
            <a:ext cx="869149" cy="276999"/>
          </a:xfrm>
          <a:prstGeom prst="rect">
            <a:avLst/>
          </a:prstGeom>
          <a:solidFill>
            <a:schemeClr val="bg1"/>
          </a:solidFill>
        </p:spPr>
        <p:txBody>
          <a:bodyPr wrap="none" rtlCol="0">
            <a:spAutoFit/>
          </a:bodyPr>
          <a:lstStyle/>
          <a:p>
            <a:r>
              <a:rPr lang="en-CH" dirty="0">
                <a:latin typeface="Calibri" panose="020F0502020204030204" pitchFamily="34" charset="0"/>
                <a:cs typeface="Calibri" panose="020F0502020204030204" pitchFamily="34" charset="0"/>
              </a:rPr>
              <a:t>Paragraphs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5543E73-63BE-70A3-9066-E33675B3B60D}"/>
                  </a:ext>
                </a:extLst>
              </p:cNvPr>
              <p:cNvSpPr txBox="1"/>
              <p:nvPr/>
            </p:nvSpPr>
            <p:spPr>
              <a:xfrm>
                <a:off x="6882766" y="2627266"/>
                <a:ext cx="1375873" cy="953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CH" sz="1200" b="1" i="1" kern="1200" dirty="0" smtClean="0">
                          <a:solidFill>
                            <a:srgbClr val="000000"/>
                          </a:solidFill>
                          <a:latin typeface="Cambria Math" panose="02040503050406030204" pitchFamily="18" charset="0"/>
                          <a:cs typeface="Calibri" charset="0"/>
                        </a:rPr>
                        <m:t>𝒄</m:t>
                      </m:r>
                      <m:r>
                        <a:rPr lang="fr-CH" sz="1200" i="1" kern="1200" dirty="0">
                          <a:solidFill>
                            <a:srgbClr val="000000"/>
                          </a:solidFill>
                          <a:latin typeface="Cambria Math" panose="02040503050406030204" pitchFamily="18" charset="0"/>
                          <a:ea typeface="Calibri" charset="0"/>
                          <a:cs typeface="Calibri" charset="0"/>
                        </a:rPr>
                        <m:t>=</m:t>
                      </m:r>
                      <m:r>
                        <a:rPr lang="fr-CH" sz="1200" b="0" i="1" kern="1200" dirty="0" smtClean="0">
                          <a:solidFill>
                            <a:srgbClr val="000000"/>
                          </a:solidFill>
                          <a:latin typeface="Cambria Math" panose="02040503050406030204" pitchFamily="18" charset="0"/>
                          <a:ea typeface="Calibri" charset="0"/>
                          <a:cs typeface="Calibri" charset="0"/>
                        </a:rPr>
                        <m:t>𝑃</m:t>
                      </m:r>
                      <m:r>
                        <a:rPr lang="fr-CH" sz="1200" b="1" i="1" kern="1200" dirty="0" smtClean="0">
                          <a:solidFill>
                            <a:srgbClr val="000000"/>
                          </a:solidFill>
                          <a:latin typeface="Cambria Math" panose="02040503050406030204" pitchFamily="18" charset="0"/>
                          <a:cs typeface="Calibri" charset="0"/>
                        </a:rPr>
                        <m:t>𝒑</m:t>
                      </m:r>
                    </m:oMath>
                  </m:oMathPara>
                </a14:m>
                <a:br>
                  <a:rPr lang="fr-CH" sz="1200" b="1" kern="1200" dirty="0">
                    <a:solidFill>
                      <a:srgbClr val="000000"/>
                    </a:solidFill>
                    <a:cs typeface="Calibri" charset="0"/>
                  </a:rPr>
                </a:br>
                <a:endParaRPr lang="en-CH" sz="1200" b="1" kern="1200" dirty="0">
                  <a:solidFill>
                    <a:srgbClr val="000000"/>
                  </a:solidFill>
                  <a:cs typeface="Calibri" charset="0"/>
                </a:endParaRPr>
              </a:p>
              <a:p>
                <a:pPr/>
                <a:br>
                  <a:rPr lang="fr-CH" sz="1200" b="0" i="1" kern="1200" dirty="0">
                    <a:solidFill>
                      <a:srgbClr val="000000"/>
                    </a:solidFill>
                    <a:latin typeface="Cambria Math" panose="02040503050406030204" pitchFamily="18" charset="0"/>
                    <a:cs typeface="Calibri" charset="0"/>
                  </a:rPr>
                </a:br>
                <a14:m>
                  <m:oMathPara xmlns:m="http://schemas.openxmlformats.org/officeDocument/2006/math">
                    <m:oMathParaPr>
                      <m:jc m:val="centerGroup"/>
                    </m:oMathParaPr>
                    <m:oMath xmlns:m="http://schemas.openxmlformats.org/officeDocument/2006/math">
                      <m:r>
                        <a:rPr lang="fr-CH" sz="1200" b="0" i="1" kern="1200" smtClean="0">
                          <a:solidFill>
                            <a:srgbClr val="000000"/>
                          </a:solidFill>
                          <a:latin typeface="Cambria Math" panose="02040503050406030204" pitchFamily="18" charset="0"/>
                          <a:cs typeface="Calibri" charset="0"/>
                        </a:rPr>
                        <m:t>𝑃</m:t>
                      </m:r>
                      <m:r>
                        <a:rPr lang="fr-CH" sz="1200" b="0" i="1" kern="1200" smtClean="0">
                          <a:solidFill>
                            <a:srgbClr val="000000"/>
                          </a:solidFill>
                          <a:latin typeface="Cambria Math" panose="02040503050406030204" pitchFamily="18" charset="0"/>
                          <a:cs typeface="Calibri" charset="0"/>
                        </a:rPr>
                        <m:t>=</m:t>
                      </m:r>
                      <m:d>
                        <m:dPr>
                          <m:ctrlPr>
                            <a:rPr lang="fr-CH" sz="1200" b="0" i="1" kern="1200" smtClean="0">
                              <a:solidFill>
                                <a:srgbClr val="000000"/>
                              </a:solidFill>
                              <a:latin typeface="Cambria Math" panose="02040503050406030204" pitchFamily="18" charset="0"/>
                              <a:cs typeface="Calibri" charset="0"/>
                            </a:rPr>
                          </m:ctrlPr>
                        </m:dPr>
                        <m:e>
                          <m:m>
                            <m:mPr>
                              <m:mcs>
                                <m:mc>
                                  <m:mcPr>
                                    <m:count m:val="1"/>
                                    <m:mcJc m:val="center"/>
                                  </m:mcPr>
                                </m:mc>
                              </m:mcs>
                              <m:ctrlPr>
                                <a:rPr lang="fr-CH" sz="1200" b="0" i="1" kern="1200" smtClean="0">
                                  <a:solidFill>
                                    <a:srgbClr val="000000"/>
                                  </a:solidFill>
                                  <a:latin typeface="Cambria Math" panose="02040503050406030204" pitchFamily="18" charset="0"/>
                                  <a:cs typeface="Calibri" charset="0"/>
                                </a:rPr>
                              </m:ctrlPr>
                            </m:mP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1</m:t>
                                    </m:r>
                                  </m:sub>
                                </m:sSub>
                              </m:e>
                            </m:mr>
                            <m:mr>
                              <m:e>
                                <m:r>
                                  <a:rPr lang="fr-CH" sz="1200" b="0" i="1" kern="1200" smtClean="0">
                                    <a:solidFill>
                                      <a:srgbClr val="000000"/>
                                    </a:solidFill>
                                    <a:latin typeface="Cambria Math" panose="02040503050406030204" pitchFamily="18" charset="0"/>
                                    <a:cs typeface="Calibri" charset="0"/>
                                  </a:rPr>
                                  <m:t>…</m:t>
                                </m:r>
                              </m:e>
                            </m:mr>
                            <m:mr>
                              <m:e>
                                <m:sSub>
                                  <m:sSubPr>
                                    <m:ctrlPr>
                                      <a:rPr lang="fr-CH" sz="1200" b="0" i="1" kern="1200" smtClean="0">
                                        <a:solidFill>
                                          <a:srgbClr val="000000"/>
                                        </a:solidFill>
                                        <a:latin typeface="Cambria Math" panose="02040503050406030204" pitchFamily="18" charset="0"/>
                                        <a:cs typeface="Calibri" charset="0"/>
                                      </a:rPr>
                                    </m:ctrlPr>
                                  </m:sSubPr>
                                  <m:e>
                                    <m:r>
                                      <a:rPr lang="fr-CH" sz="1200" b="1" i="1" kern="1200" smtClean="0">
                                        <a:solidFill>
                                          <a:srgbClr val="000000"/>
                                        </a:solidFill>
                                        <a:latin typeface="Cambria Math" panose="02040503050406030204" pitchFamily="18" charset="0"/>
                                        <a:cs typeface="Calibri" charset="0"/>
                                      </a:rPr>
                                      <m:t>𝒄</m:t>
                                    </m:r>
                                  </m:e>
                                  <m:sub>
                                    <m:r>
                                      <a:rPr lang="fr-CH" sz="1200" b="0" i="1" kern="1200" smtClean="0">
                                        <a:solidFill>
                                          <a:srgbClr val="000000"/>
                                        </a:solidFill>
                                        <a:latin typeface="Cambria Math" panose="02040503050406030204" pitchFamily="18" charset="0"/>
                                        <a:cs typeface="Calibri" charset="0"/>
                                      </a:rPr>
                                      <m:t>𝑙</m:t>
                                    </m:r>
                                  </m:sub>
                                </m:sSub>
                              </m:e>
                            </m:mr>
                          </m:m>
                        </m:e>
                      </m:d>
                    </m:oMath>
                  </m:oMathPara>
                </a14:m>
                <a:endParaRPr lang="fr-CH" sz="1200" b="0" kern="1200" dirty="0">
                  <a:solidFill>
                    <a:srgbClr val="000000"/>
                  </a:solidFill>
                  <a:cs typeface="Calibri" charset="0"/>
                </a:endParaRPr>
              </a:p>
            </p:txBody>
          </p:sp>
        </mc:Choice>
        <mc:Fallback xmlns="">
          <p:sp>
            <p:nvSpPr>
              <p:cNvPr id="18" name="TextBox 17">
                <a:extLst>
                  <a:ext uri="{FF2B5EF4-FFF2-40B4-BE49-F238E27FC236}">
                    <a16:creationId xmlns:a16="http://schemas.microsoft.com/office/drawing/2014/main" id="{55543E73-63BE-70A3-9066-E33675B3B60D}"/>
                  </a:ext>
                </a:extLst>
              </p:cNvPr>
              <p:cNvSpPr txBox="1">
                <a:spLocks noRot="1" noChangeAspect="1" noMove="1" noResize="1" noEditPoints="1" noAdjustHandles="1" noChangeArrowheads="1" noChangeShapeType="1" noTextEdit="1"/>
              </p:cNvSpPr>
              <p:nvPr/>
            </p:nvSpPr>
            <p:spPr>
              <a:xfrm>
                <a:off x="6882766" y="2627266"/>
                <a:ext cx="1375873" cy="953210"/>
              </a:xfrm>
              <a:prstGeom prst="rect">
                <a:avLst/>
              </a:prstGeom>
              <a:blipFill>
                <a:blip r:embed="rId8"/>
                <a:stretch>
                  <a:fillRect/>
                </a:stretch>
              </a:blipFill>
            </p:spPr>
            <p:txBody>
              <a:bodyPr/>
              <a:lstStyle/>
              <a:p>
                <a:r>
                  <a:rPr lang="en-CH">
                    <a:noFill/>
                  </a:rPr>
                  <a:t> </a:t>
                </a:r>
              </a:p>
            </p:txBody>
          </p:sp>
        </mc:Fallback>
      </mc:AlternateContent>
      <p:pic>
        <p:nvPicPr>
          <p:cNvPr id="22" name="Picture 21" descr="Text&#10;&#10;Description automatically generated">
            <a:extLst>
              <a:ext uri="{FF2B5EF4-FFF2-40B4-BE49-F238E27FC236}">
                <a16:creationId xmlns:a16="http://schemas.microsoft.com/office/drawing/2014/main" id="{59EFFD08-97CF-1C2A-1983-F84C6D400A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8656" y="1827274"/>
            <a:ext cx="1544092" cy="513741"/>
          </a:xfrm>
          <a:prstGeom prst="rect">
            <a:avLst/>
          </a:prstGeom>
        </p:spPr>
      </p:pic>
      <p:pic>
        <p:nvPicPr>
          <p:cNvPr id="24" name="Picture 23" descr="A picture containing text, watch&#10;&#10;Description automatically generated">
            <a:extLst>
              <a:ext uri="{FF2B5EF4-FFF2-40B4-BE49-F238E27FC236}">
                <a16:creationId xmlns:a16="http://schemas.microsoft.com/office/drawing/2014/main" id="{9B97CC32-DBFB-748D-6775-1FE617DD3B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5336" y="930955"/>
            <a:ext cx="1721240" cy="465661"/>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EA6F1DD0-623A-C1BC-A16F-8AEA31F70A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2434" y="4128221"/>
            <a:ext cx="1176536" cy="345288"/>
          </a:xfrm>
          <a:prstGeom prst="rect">
            <a:avLst/>
          </a:prstGeom>
        </p:spPr>
      </p:pic>
    </p:spTree>
    <p:extLst>
      <p:ext uri="{BB962C8B-B14F-4D97-AF65-F5344CB8AC3E}">
        <p14:creationId xmlns:p14="http://schemas.microsoft.com/office/powerpoint/2010/main" val="119544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inference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dirty="0">
                <a:ea typeface="MS PGothic" charset="-128"/>
              </a:rPr>
              <a:t>for 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FF9F-2E9A-84F4-33CE-C97D03CCD520}"/>
              </a:ext>
            </a:extLst>
          </p:cNvPr>
          <p:cNvSpPr>
            <a:spLocks noGrp="1"/>
          </p:cNvSpPr>
          <p:nvPr>
            <p:ph type="title"/>
          </p:nvPr>
        </p:nvSpPr>
        <p:spPr>
          <a:xfrm>
            <a:off x="152400" y="304800"/>
            <a:ext cx="8305800" cy="1612032"/>
          </a:xfrm>
        </p:spPr>
        <p:txBody>
          <a:bodyPr/>
          <a:lstStyle/>
          <a:p>
            <a:r>
              <a:rPr lang="en-CH" dirty="0"/>
              <a:t>How many among the listed classifiers can be used to derive probability estimate of the class label?</a:t>
            </a:r>
          </a:p>
        </p:txBody>
      </p:sp>
      <p:sp>
        <p:nvSpPr>
          <p:cNvPr id="3" name="Content Placeholder 2">
            <a:extLst>
              <a:ext uri="{FF2B5EF4-FFF2-40B4-BE49-F238E27FC236}">
                <a16:creationId xmlns:a16="http://schemas.microsoft.com/office/drawing/2014/main" id="{F68861F2-28F0-F90C-6CBA-DB3EE4611A63}"/>
              </a:ext>
            </a:extLst>
          </p:cNvPr>
          <p:cNvSpPr>
            <a:spLocks noGrp="1"/>
          </p:cNvSpPr>
          <p:nvPr>
            <p:ph idx="1"/>
          </p:nvPr>
        </p:nvSpPr>
        <p:spPr>
          <a:xfrm>
            <a:off x="179388" y="2276872"/>
            <a:ext cx="8305800" cy="4093766"/>
          </a:xfrm>
        </p:spPr>
        <p:txBody>
          <a:bodyPr/>
          <a:lstStyle/>
          <a:p>
            <a:r>
              <a:rPr lang="en-CH" dirty="0"/>
              <a:t>1NN, kNN, Rocchio, NB, fasttext</a:t>
            </a:r>
          </a:p>
          <a:p>
            <a:pPr marL="514350" indent="-514350">
              <a:buAutoNum type="alphaUcPeriod"/>
            </a:pPr>
            <a:r>
              <a:rPr lang="en-CH" dirty="0"/>
              <a:t>1</a:t>
            </a:r>
          </a:p>
          <a:p>
            <a:pPr marL="514350" indent="-514350">
              <a:buAutoNum type="alphaUcPeriod"/>
            </a:pPr>
            <a:r>
              <a:rPr lang="en-CH" dirty="0"/>
              <a:t>2</a:t>
            </a:r>
          </a:p>
          <a:p>
            <a:pPr marL="514350" indent="-514350">
              <a:buAutoNum type="alphaUcPeriod"/>
            </a:pPr>
            <a:r>
              <a:rPr lang="en-CH" dirty="0"/>
              <a:t>3</a:t>
            </a:r>
          </a:p>
          <a:p>
            <a:pPr marL="514350" indent="-514350">
              <a:buAutoNum type="alphaUcPeriod"/>
            </a:pPr>
            <a:r>
              <a:rPr lang="en-CH" dirty="0"/>
              <a:t>4</a:t>
            </a:r>
          </a:p>
        </p:txBody>
      </p:sp>
      <p:sp>
        <p:nvSpPr>
          <p:cNvPr id="4" name="Footer Placeholder 3">
            <a:extLst>
              <a:ext uri="{FF2B5EF4-FFF2-40B4-BE49-F238E27FC236}">
                <a16:creationId xmlns:a16="http://schemas.microsoft.com/office/drawing/2014/main" id="{90CC44D7-92E4-0382-C176-8963B09E58E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6773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3.1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5356-188E-C74F-AEC2-CEB45D13F019}"/>
              </a:ext>
            </a:extLst>
          </p:cNvPr>
          <p:cNvSpPr>
            <a:spLocks noGrp="1"/>
          </p:cNvSpPr>
          <p:nvPr>
            <p:ph type="title"/>
          </p:nvPr>
        </p:nvSpPr>
        <p:spPr/>
        <p:txBody>
          <a:bodyPr/>
          <a:lstStyle/>
          <a:p>
            <a:r>
              <a:rPr lang="en-US" dirty="0"/>
              <a:t>3.1.4 Transformer Models</a:t>
            </a:r>
          </a:p>
        </p:txBody>
      </p:sp>
      <p:sp>
        <p:nvSpPr>
          <p:cNvPr id="3" name="Content Placeholder 2">
            <a:extLst>
              <a:ext uri="{FF2B5EF4-FFF2-40B4-BE49-F238E27FC236}">
                <a16:creationId xmlns:a16="http://schemas.microsoft.com/office/drawing/2014/main" id="{C465F179-F8C7-2245-80C4-1C53C49AD5C0}"/>
              </a:ext>
            </a:extLst>
          </p:cNvPr>
          <p:cNvSpPr>
            <a:spLocks noGrp="1"/>
          </p:cNvSpPr>
          <p:nvPr>
            <p:ph idx="1"/>
          </p:nvPr>
        </p:nvSpPr>
        <p:spPr/>
        <p:txBody>
          <a:bodyPr/>
          <a:lstStyle/>
          <a:p>
            <a:r>
              <a:rPr lang="en-US" sz="2800" dirty="0"/>
              <a:t>A new architecture for machine learning models</a:t>
            </a:r>
          </a:p>
          <a:p>
            <a:pPr lvl="1"/>
            <a:r>
              <a:rPr lang="en-US" sz="2400" dirty="0"/>
              <a:t>Initially conceived for machine translation</a:t>
            </a:r>
          </a:p>
          <a:p>
            <a:r>
              <a:rPr lang="en-US" sz="2800" dirty="0"/>
              <a:t>Extending standard neural network architectures (NN)</a:t>
            </a:r>
          </a:p>
          <a:p>
            <a:pPr lvl="1"/>
            <a:r>
              <a:rPr lang="en-US" sz="2400" dirty="0"/>
              <a:t>Uses basic NN and backpropagation (BP)</a:t>
            </a:r>
          </a:p>
          <a:p>
            <a:pPr lvl="1"/>
            <a:r>
              <a:rPr lang="en-US" sz="2400" dirty="0"/>
              <a:t>Detailed understanding of BP not needed, we have seen simple examples of BP earlier</a:t>
            </a:r>
          </a:p>
          <a:p>
            <a:r>
              <a:rPr lang="en-US" sz="2800" dirty="0"/>
              <a:t>Employed by well-known models, such as BERT, GPT</a:t>
            </a:r>
            <a:endParaRPr lang="en-US" sz="2800" b="1" dirty="0"/>
          </a:p>
          <a:p>
            <a:pPr lvl="1">
              <a:buFont typeface="Arial" panose="020B0604020202020204" pitchFamily="34" charset="0"/>
              <a:buChar char="–"/>
            </a:pPr>
            <a:r>
              <a:rPr lang="en-US" sz="2400" dirty="0"/>
              <a:t>State-of-the-art results in many tasks in NLP, computer vision and speech</a:t>
            </a:r>
          </a:p>
          <a:p>
            <a:pPr lvl="1">
              <a:buFont typeface="Arial" panose="020B0604020202020204" pitchFamily="34" charset="0"/>
              <a:buChar char="–"/>
            </a:pPr>
            <a:r>
              <a:rPr lang="en-US" sz="2400" dirty="0"/>
              <a:t>Based on </a:t>
            </a:r>
            <a:r>
              <a:rPr lang="en-US" sz="2400" b="1" dirty="0"/>
              <a:t>self-attention</a:t>
            </a:r>
          </a:p>
          <a:p>
            <a:endParaRPr lang="en-US" sz="2800" dirty="0"/>
          </a:p>
        </p:txBody>
      </p:sp>
      <p:sp>
        <p:nvSpPr>
          <p:cNvPr id="4" name="Footer Placeholder 3">
            <a:extLst>
              <a:ext uri="{FF2B5EF4-FFF2-40B4-BE49-F238E27FC236}">
                <a16:creationId xmlns:a16="http://schemas.microsoft.com/office/drawing/2014/main" id="{C3CAB980-8A13-C549-925C-3FF17F850F0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8843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7B28-6F43-0B48-B7A0-749AC592C6DE}"/>
              </a:ext>
            </a:extLst>
          </p:cNvPr>
          <p:cNvSpPr>
            <a:spLocks noGrp="1"/>
          </p:cNvSpPr>
          <p:nvPr>
            <p:ph type="title"/>
          </p:nvPr>
        </p:nvSpPr>
        <p:spPr/>
        <p:txBody>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57FE94-52D1-4D45-898A-4D450DC633FB}"/>
                  </a:ext>
                </a:extLst>
              </p:cNvPr>
              <p:cNvSpPr>
                <a:spLocks noGrp="1"/>
              </p:cNvSpPr>
              <p:nvPr>
                <p:ph idx="1"/>
              </p:nvPr>
            </p:nvSpPr>
            <p:spPr/>
            <p:txBody>
              <a:bodyPr/>
              <a:lstStyle/>
              <a:p>
                <a:r>
                  <a:rPr lang="en-US" dirty="0"/>
                  <a:t>Given input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fr-CH" b="0" i="1" smtClean="0">
                            <a:latin typeface="Cambria Math" panose="02040503050406030204" pitchFamily="18" charset="0"/>
                          </a:rPr>
                          <m:t>𝑠</m:t>
                        </m:r>
                      </m:sub>
                    </m:sSub>
                  </m:oMath>
                </a14:m>
                <a:r>
                  <a:rPr lang="en-US" dirty="0"/>
                  <a:t> and output vectors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fr-CH" b="0" i="1" smtClean="0">
                            <a:latin typeface="Cambria Math" panose="02040503050406030204" pitchFamily="18" charset="0"/>
                          </a:rPr>
                          <m:t>𝑠</m:t>
                        </m:r>
                      </m:sub>
                    </m:sSub>
                  </m:oMath>
                </a14:m>
                <a:r>
                  <a:rPr lang="en-US" dirty="0"/>
                  <a:t> of dimension </a:t>
                </a:r>
                <a14:m>
                  <m:oMath xmlns:m="http://schemas.openxmlformats.org/officeDocument/2006/math">
                    <m:r>
                      <a:rPr lang="fr-CH" b="0" i="1" smtClean="0">
                        <a:latin typeface="Cambria Math" panose="02040503050406030204" pitchFamily="18" charset="0"/>
                      </a:rPr>
                      <m:t>𝑑</m:t>
                    </m:r>
                  </m:oMath>
                </a14:m>
                <a:endParaRPr lang="en-US" dirty="0"/>
              </a:p>
              <a:p>
                <a:r>
                  <a:rPr lang="en-US" dirty="0"/>
                  <a:t>- </a:t>
                </a:r>
                <a:r>
                  <a:rPr lang="en-US" sz="2800" dirty="0"/>
                  <a:t>Input vectors are word embeddings</a:t>
                </a:r>
                <a:endParaRPr lang="en-US" dirty="0"/>
              </a:p>
              <a:p>
                <a:pPr/>
                <a:r>
                  <a:rPr lang="en-US" dirty="0"/>
                  <a:t>Self-attention is a linear mapping from the input to the output vectors </a:t>
                </a:r>
                <a:br>
                  <a:rPr lang="en-US" dirty="0"/>
                </a:b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fr-CH" sz="2400" b="1" i="1" smtClean="0">
                              <a:latin typeface="Cambria Math" panose="02040503050406030204" pitchFamily="18" charset="0"/>
                            </a:rPr>
                            <m:t>𝒚</m:t>
                          </m:r>
                        </m:e>
                        <m:sub>
                          <m:r>
                            <a:rPr lang="fr-CH" sz="2400" b="0" i="1" smtClean="0">
                              <a:latin typeface="Cambria Math" panose="02040503050406030204" pitchFamily="18" charset="0"/>
                            </a:rPr>
                            <m:t>𝑖</m:t>
                          </m:r>
                        </m:sub>
                      </m:sSub>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𝑗</m:t>
                          </m:r>
                        </m:sub>
                        <m:sup/>
                        <m:e>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𝑤</m:t>
                              </m:r>
                            </m:e>
                            <m:sub>
                              <m:r>
                                <a:rPr lang="fr-CH" sz="2400" b="0" i="1" smtClean="0">
                                  <a:latin typeface="Cambria Math" panose="02040503050406030204" pitchFamily="18" charset="0"/>
                                </a:rPr>
                                <m:t>𝑖𝑗</m:t>
                              </m:r>
                            </m:sub>
                          </m:sSub>
                          <m:sSub>
                            <m:sSubPr>
                              <m:ctrlPr>
                                <a:rPr lang="fr-CH" sz="2400" b="0" i="1" smtClean="0">
                                  <a:latin typeface="Cambria Math" panose="02040503050406030204" pitchFamily="18" charset="0"/>
                                </a:rPr>
                              </m:ctrlPr>
                            </m:sSubPr>
                            <m:e>
                              <m:r>
                                <a:rPr lang="fr-CH" sz="2400" b="1" i="1" smtClean="0">
                                  <a:latin typeface="Cambria Math" panose="02040503050406030204" pitchFamily="18" charset="0"/>
                                </a:rPr>
                                <m:t>𝒙</m:t>
                              </m:r>
                            </m:e>
                            <m:sub>
                              <m:r>
                                <a:rPr lang="fr-CH" sz="2400" b="0" i="1" smtClean="0">
                                  <a:latin typeface="Cambria Math" panose="02040503050406030204" pitchFamily="18" charset="0"/>
                                </a:rPr>
                                <m:t>𝑗</m:t>
                              </m:r>
                            </m:sub>
                          </m:sSub>
                        </m:e>
                      </m:nary>
                      <m:r>
                        <a:rPr lang="fr-CH" sz="2400" b="0" i="0" smtClean="0">
                          <a:latin typeface="Cambria Math" panose="02040503050406030204" pitchFamily="18" charset="0"/>
                        </a:rPr>
                        <m:t>,</m:t>
                      </m:r>
                      <m:nary>
                        <m:naryPr>
                          <m:chr m:val="∑"/>
                          <m:supHide m:val="on"/>
                          <m:ctrlPr>
                            <a:rPr lang="fr-CH" sz="2400" i="1">
                              <a:latin typeface="Cambria Math" panose="02040503050406030204" pitchFamily="18" charset="0"/>
                            </a:rPr>
                          </m:ctrlPr>
                        </m:naryPr>
                        <m:sub>
                          <m:r>
                            <m:rPr>
                              <m:brk m:alnAt="7"/>
                            </m:rPr>
                            <a:rPr lang="fr-CH" sz="2400" i="1">
                              <a:latin typeface="Cambria Math" panose="02040503050406030204" pitchFamily="18" charset="0"/>
                            </a:rPr>
                            <m:t>𝑗</m:t>
                          </m:r>
                        </m:sub>
                        <m:sup/>
                        <m:e>
                          <m:sSub>
                            <m:sSubPr>
                              <m:ctrlPr>
                                <a:rPr lang="fr-CH" sz="2400" i="1">
                                  <a:latin typeface="Cambria Math" panose="02040503050406030204" pitchFamily="18" charset="0"/>
                                </a:rPr>
                              </m:ctrlPr>
                            </m:sSubPr>
                            <m:e>
                              <m:r>
                                <a:rPr lang="fr-CH" sz="2400" i="1">
                                  <a:latin typeface="Cambria Math" panose="02040503050406030204" pitchFamily="18" charset="0"/>
                                </a:rPr>
                                <m:t>𝑤</m:t>
                              </m:r>
                            </m:e>
                            <m:sub>
                              <m:r>
                                <a:rPr lang="fr-CH" sz="2400" i="1">
                                  <a:latin typeface="Cambria Math" panose="02040503050406030204" pitchFamily="18" charset="0"/>
                                </a:rPr>
                                <m:t>𝑖𝑗</m:t>
                              </m:r>
                            </m:sub>
                          </m:sSub>
                          <m:r>
                            <a:rPr lang="fr-CH" sz="2400" i="1">
                              <a:latin typeface="Cambria Math" panose="02040503050406030204" pitchFamily="18" charset="0"/>
                            </a:rPr>
                            <m:t>=1</m:t>
                          </m:r>
                        </m:e>
                      </m:nary>
                    </m:oMath>
                  </m:oMathPara>
                </a14:m>
                <a:endParaRPr lang="en-US" dirty="0"/>
              </a:p>
              <a:p>
                <a:r>
                  <a:rPr lang="en-US" dirty="0"/>
                  <a:t>Each output vector is a weighted average of the input vectors</a:t>
                </a:r>
              </a:p>
            </p:txBody>
          </p:sp>
        </mc:Choice>
        <mc:Fallback xmlns="">
          <p:sp>
            <p:nvSpPr>
              <p:cNvPr id="3" name="Content Placeholder 2">
                <a:extLst>
                  <a:ext uri="{FF2B5EF4-FFF2-40B4-BE49-F238E27FC236}">
                    <a16:creationId xmlns:a16="http://schemas.microsoft.com/office/drawing/2014/main" id="{2357FE94-52D1-4D45-898A-4D450DC633FB}"/>
                  </a:ext>
                </a:extLst>
              </p:cNvPr>
              <p:cNvSpPr>
                <a:spLocks noGrp="1" noRot="1" noChangeAspect="1" noMove="1" noResize="1" noEditPoints="1" noAdjustHandles="1" noChangeArrowheads="1" noChangeShapeType="1" noTextEdit="1"/>
              </p:cNvSpPr>
              <p:nvPr>
                <p:ph idx="1"/>
              </p:nvPr>
            </p:nvSpPr>
            <p:spPr>
              <a:blipFill>
                <a:blip r:embed="rId3"/>
                <a:stretch>
                  <a:fillRect l="-1829" t="-1511" r="-1829" b="-806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E5731E33-B809-7348-B308-897EFCBC12F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868130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5567-4E33-F246-81E8-F784E0CAC5EC}"/>
              </a:ext>
            </a:extLst>
          </p:cNvPr>
          <p:cNvSpPr>
            <a:spLocks noGrp="1"/>
          </p:cNvSpPr>
          <p:nvPr>
            <p:ph type="title"/>
          </p:nvPr>
        </p:nvSpPr>
        <p:spPr/>
        <p:txBody>
          <a:bodyPr/>
          <a:lstStyle/>
          <a:p>
            <a:r>
              <a:rPr lang="en-US" dirty="0"/>
              <a:t>Self-attention Weights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A60FCE-0EC9-DF44-9BB5-A74E3E869BB9}"/>
                  </a:ext>
                </a:extLst>
              </p:cNvPr>
              <p:cNvSpPr>
                <a:spLocks noGrp="1"/>
              </p:cNvSpPr>
              <p:nvPr>
                <p:ph idx="1"/>
              </p:nvPr>
            </p:nvSpPr>
            <p:spPr/>
            <p:txBody>
              <a:bodyPr/>
              <a:lstStyle/>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oMath>
                </a14:m>
                <a:r>
                  <a:rPr lang="en-US" dirty="0"/>
                  <a:t> are not parameters that are learnt, but a function of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𝒙</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𝑗</m:t>
                        </m:r>
                      </m:sub>
                    </m:sSub>
                  </m:oMath>
                </a14:m>
                <a:endParaRPr lang="en-US" dirty="0"/>
              </a:p>
              <a:p>
                <a:pPr marL="457200" indent="-457200">
                  <a:buFont typeface="Arial" panose="020B0604020202020204" pitchFamily="34" charset="0"/>
                  <a:buChar char="•"/>
                </a:pPr>
                <a:r>
                  <a:rPr lang="en-US" dirty="0"/>
                  <a:t>Different options for defining this function exist</a:t>
                </a:r>
              </a:p>
              <a:p>
                <a:endParaRPr lang="en-US" dirty="0"/>
              </a:p>
              <a:p>
                <a:r>
                  <a:rPr lang="en-US" dirty="0"/>
                  <a:t>Simplest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b="0" i="1" smtClean="0">
                            <a:latin typeface="Cambria Math" panose="02040503050406030204" pitchFamily="18" charset="0"/>
                          </a:rPr>
                          <m:t>′</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r>
                      <a:rPr lang="fr-CH" b="0" i="1" smtClean="0">
                        <a:latin typeface="Cambria Math" panose="02040503050406030204" pitchFamily="18" charset="0"/>
                      </a:rPr>
                      <m:t>=</m:t>
                    </m:r>
                    <m:sSubSup>
                      <m:sSubSupPr>
                        <m:ctrlPr>
                          <a:rPr lang="fr-CH" b="0" i="1" smtClean="0">
                            <a:latin typeface="Cambria Math" panose="02040503050406030204" pitchFamily="18" charset="0"/>
                          </a:rPr>
                        </m:ctrlPr>
                      </m:sSubSupPr>
                      <m:e>
                        <m:r>
                          <a:rPr lang="fr-CH" b="1" i="1" smtClean="0">
                            <a:latin typeface="Cambria Math" panose="02040503050406030204" pitchFamily="18" charset="0"/>
                          </a:rPr>
                          <m:t>𝒙</m:t>
                        </m:r>
                      </m:e>
                      <m:sub>
                        <m:r>
                          <a:rPr lang="fr-CH" b="0" i="1" smtClean="0">
                            <a:latin typeface="Cambria Math" panose="02040503050406030204" pitchFamily="18" charset="0"/>
                          </a:rPr>
                          <m:t>𝑖</m:t>
                        </m:r>
                      </m:sub>
                      <m:sup>
                        <m:r>
                          <a:rPr lang="fr-CH" b="0" i="1" smtClean="0">
                            <a:latin typeface="Cambria Math" panose="02040503050406030204" pitchFamily="18" charset="0"/>
                          </a:rPr>
                          <m:t>𝑡</m:t>
                        </m:r>
                      </m:sup>
                    </m:sSub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oMath>
                </a14:m>
                <a:endParaRPr lang="fr-CH" b="0" dirty="0"/>
              </a:p>
              <a:p>
                <a:pPr marL="457200" indent="-457200">
                  <a:buFont typeface="Arial" panose="020B0604020202020204" pitchFamily="34" charset="0"/>
                  <a:buChar char="•"/>
                </a:pPr>
                <a:r>
                  <a:rPr lang="en-US" dirty="0"/>
                  <a:t>normalization using </a:t>
                </a:r>
                <a:r>
                  <a:rPr lang="en-US" dirty="0" err="1"/>
                  <a:t>softmax</a:t>
                </a:r>
                <a:r>
                  <a:rPr lang="en-US" dirty="0"/>
                  <a:t>: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p>
                          <m:sSupPr>
                            <m:ctrlPr>
                              <a:rPr lang="fr-CH" b="0" i="1" smtClean="0">
                                <a:latin typeface="Cambria Math" panose="02040503050406030204" pitchFamily="18" charset="0"/>
                              </a:rPr>
                            </m:ctrlPr>
                          </m:sSupPr>
                          <m:e>
                            <m:r>
                              <a:rPr lang="fr-CH" b="0" i="1" smtClean="0">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b="0" i="1" smtClean="0">
                                    <a:latin typeface="Cambria Math" panose="02040503050406030204" pitchFamily="18" charset="0"/>
                                  </a:rPr>
                                  <m:t>′</m:t>
                                </m:r>
                              </m:e>
                              <m:sub>
                                <m:r>
                                  <a:rPr lang="fr-CH" i="1">
                                    <a:latin typeface="Cambria Math" panose="02040503050406030204" pitchFamily="18" charset="0"/>
                                  </a:rPr>
                                  <m:t>𝑖𝑗</m:t>
                                </m:r>
                              </m:sub>
                            </m:sSub>
                          </m:sup>
                        </m:sSup>
                      </m:num>
                      <m:den>
                        <m:nary>
                          <m:naryPr>
                            <m:chr m:val="∑"/>
                            <m:supHide m:val="on"/>
                            <m:ctrlPr>
                              <a:rPr lang="fr-CH" b="0" i="1" smtClean="0">
                                <a:latin typeface="Cambria Math" panose="02040503050406030204" pitchFamily="18" charset="0"/>
                              </a:rPr>
                            </m:ctrlPr>
                          </m:naryPr>
                          <m:sub>
                            <m:r>
                              <m:rPr>
                                <m:brk m:alnAt="7"/>
                              </m:rPr>
                              <a:rPr lang="fr-CH" b="0" i="1" smtClean="0">
                                <a:latin typeface="Cambria Math" panose="02040503050406030204" pitchFamily="18" charset="0"/>
                              </a:rPr>
                              <m:t>𝑗</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i="1">
                                        <a:latin typeface="Cambria Math" panose="02040503050406030204" pitchFamily="18" charset="0"/>
                                      </a:rPr>
                                      <m:t>𝑤</m:t>
                                    </m:r>
                                    <m:r>
                                      <a:rPr lang="fr-CH" i="1">
                                        <a:latin typeface="Cambria Math" panose="02040503050406030204" pitchFamily="18" charset="0"/>
                                      </a:rPr>
                                      <m:t>′</m:t>
                                    </m:r>
                                  </m:e>
                                  <m:sub>
                                    <m:r>
                                      <a:rPr lang="fr-CH" i="1">
                                        <a:latin typeface="Cambria Math" panose="02040503050406030204" pitchFamily="18" charset="0"/>
                                      </a:rPr>
                                      <m:t>𝑖𝑗</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63A60FCE-0EC9-DF44-9BB5-A74E3E869BB9}"/>
                  </a:ext>
                </a:extLst>
              </p:cNvPr>
              <p:cNvSpPr>
                <a:spLocks noGrp="1" noRot="1" noChangeAspect="1" noMove="1" noResize="1" noEditPoints="1" noAdjustHandles="1" noChangeArrowheads="1" noChangeShapeType="1" noTextEdit="1"/>
              </p:cNvSpPr>
              <p:nvPr>
                <p:ph idx="1"/>
              </p:nvPr>
            </p:nvSpPr>
            <p:spPr>
              <a:blipFill>
                <a:blip r:embed="rId3"/>
                <a:stretch>
                  <a:fillRect l="-1829" t="-1511" b="-8564"/>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81502DB-31AA-FD4C-A23E-3B822F9C131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6138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D027-6C98-4E46-86F2-8C0D2D92370A}"/>
              </a:ext>
            </a:extLst>
          </p:cNvPr>
          <p:cNvSpPr>
            <a:spLocks noGrp="1"/>
          </p:cNvSpPr>
          <p:nvPr>
            <p:ph type="title"/>
          </p:nvPr>
        </p:nvSpPr>
        <p:spPr/>
        <p:txBody>
          <a:bodyPr/>
          <a:lstStyle/>
          <a:p>
            <a:r>
              <a:rPr lang="en-US" dirty="0"/>
              <a:t>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7F969-D22B-3B43-B9F2-91E2381EF6E9}"/>
                  </a:ext>
                </a:extLst>
              </p:cNvPr>
              <p:cNvSpPr>
                <a:spLocks noGrp="1"/>
              </p:cNvSpPr>
              <p:nvPr>
                <p:ph idx="1"/>
              </p:nvPr>
            </p:nvSpPr>
            <p:spPr>
              <a:xfrm>
                <a:off x="179388" y="1341438"/>
                <a:ext cx="8641084" cy="5029200"/>
              </a:xfrm>
            </p:spPr>
            <p:txBody>
              <a:bodyPr/>
              <a:lstStyle/>
              <a:p>
                <a:r>
                  <a:rPr lang="en-US" sz="2800" dirty="0"/>
                  <a:t>Assume input vectors correspond to words in sentences</a:t>
                </a:r>
              </a:p>
              <a:p>
                <a:pPr lvl="1"/>
                <a:r>
                  <a:rPr lang="en-US" sz="2400" dirty="0"/>
                  <a:t>Assume a relation among those words exists, e.g., word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𝑖</m:t>
                        </m:r>
                      </m:sub>
                    </m:sSub>
                  </m:oMath>
                </a14:m>
                <a:r>
                  <a:rPr lang="en-US" sz="2400" dirty="0"/>
                  <a:t> is the subject related to a verb </a:t>
                </a:r>
                <a14:m>
                  <m:oMath xmlns:m="http://schemas.openxmlformats.org/officeDocument/2006/math">
                    <m:sSub>
                      <m:sSubPr>
                        <m:ctrlPr>
                          <a:rPr lang="en-US" sz="2400" i="1">
                            <a:latin typeface="Cambria Math" panose="02040503050406030204" pitchFamily="18" charset="0"/>
                          </a:rPr>
                        </m:ctrlPr>
                      </m:sSubPr>
                      <m:e>
                        <m:r>
                          <a:rPr lang="fr-CH" sz="2400" b="0" i="1" smtClean="0">
                            <a:latin typeface="Cambria Math" panose="02040503050406030204" pitchFamily="18" charset="0"/>
                          </a:rPr>
                          <m:t>𝑤</m:t>
                        </m:r>
                      </m:e>
                      <m:sub>
                        <m:r>
                          <a:rPr lang="en-US" sz="2400" i="1">
                            <a:latin typeface="Cambria Math" panose="02040503050406030204" pitchFamily="18" charset="0"/>
                          </a:rPr>
                          <m:t>𝑗</m:t>
                        </m:r>
                      </m:sub>
                    </m:sSub>
                  </m:oMath>
                </a14:m>
                <a:r>
                  <a:rPr lang="en-US" sz="2400" dirty="0"/>
                  <a:t> </a:t>
                </a:r>
              </a:p>
              <a:p>
                <a:pPr lvl="1"/>
                <a:r>
                  <a:rPr lang="en-US" sz="2400" dirty="0"/>
                  <a:t>Then the vectors of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𝑗</m:t>
                        </m:r>
                      </m:sub>
                    </m:sSub>
                  </m:oMath>
                </a14:m>
                <a:r>
                  <a:rPr lang="en-US" sz="2400" dirty="0"/>
                  <a:t> will be more similar and produce a larger weight, whereas the others will be dissimilar</a:t>
                </a:r>
              </a:p>
              <a:p>
                <a:endParaRPr lang="en-US" dirty="0"/>
              </a:p>
            </p:txBody>
          </p:sp>
        </mc:Choice>
        <mc:Fallback xmlns="">
          <p:sp>
            <p:nvSpPr>
              <p:cNvPr id="3" name="Content Placeholder 2">
                <a:extLst>
                  <a:ext uri="{FF2B5EF4-FFF2-40B4-BE49-F238E27FC236}">
                    <a16:creationId xmlns:a16="http://schemas.microsoft.com/office/drawing/2014/main" id="{1A87F969-D22B-3B43-B9F2-91E2381EF6E9}"/>
                  </a:ext>
                </a:extLst>
              </p:cNvPr>
              <p:cNvSpPr>
                <a:spLocks noGrp="1" noRot="1" noChangeAspect="1" noMove="1" noResize="1" noEditPoints="1" noAdjustHandles="1" noChangeArrowheads="1" noChangeShapeType="1" noTextEdit="1"/>
              </p:cNvSpPr>
              <p:nvPr>
                <p:ph idx="1"/>
              </p:nvPr>
            </p:nvSpPr>
            <p:spPr>
              <a:xfrm>
                <a:off x="179388" y="1341438"/>
                <a:ext cx="8641084" cy="5029200"/>
              </a:xfrm>
              <a:blipFill>
                <a:blip r:embed="rId3"/>
                <a:stretch>
                  <a:fillRect l="-1320" t="-125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90B85A3-104D-A243-B7E5-7834A9D5A86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7" name="Picture 6" descr="Chart, radar chart&#10;&#10;Description automatically generated">
            <a:extLst>
              <a:ext uri="{FF2B5EF4-FFF2-40B4-BE49-F238E27FC236}">
                <a16:creationId xmlns:a16="http://schemas.microsoft.com/office/drawing/2014/main" id="{5982B5CC-C6C3-F0BF-29FE-E7664F426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3645024"/>
            <a:ext cx="4006850" cy="2475696"/>
          </a:xfrm>
          <a:prstGeom prst="rect">
            <a:avLst/>
          </a:prstGeom>
        </p:spPr>
      </p:pic>
    </p:spTree>
    <p:extLst>
      <p:ext uri="{BB962C8B-B14F-4D97-AF65-F5344CB8AC3E}">
        <p14:creationId xmlns:p14="http://schemas.microsoft.com/office/powerpoint/2010/main" val="1865914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4F18-DB49-C247-A5D1-0F460AF82861}"/>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39895750-D48E-F044-B6CB-937745741830}"/>
              </a:ext>
            </a:extLst>
          </p:cNvPr>
          <p:cNvPicPr>
            <a:picLocks noGrp="1" noChangeAspect="1"/>
          </p:cNvPicPr>
          <p:nvPr>
            <p:ph idx="1"/>
          </p:nvPr>
        </p:nvPicPr>
        <p:blipFill>
          <a:blip r:embed="rId3"/>
          <a:stretch>
            <a:fillRect/>
          </a:stretch>
        </p:blipFill>
        <p:spPr>
          <a:xfrm>
            <a:off x="740904" y="1219200"/>
            <a:ext cx="7128792" cy="428512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EBDC65-1498-934A-81B2-952097BE0C19}"/>
                  </a:ext>
                </a:extLst>
              </p:cNvPr>
              <p:cNvSpPr txBox="1"/>
              <p:nvPr/>
            </p:nvSpPr>
            <p:spPr>
              <a:xfrm>
                <a:off x="880797" y="5876774"/>
                <a:ext cx="7504747" cy="584775"/>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The output vector at position </a:t>
                </a:r>
                <a14:m>
                  <m:oMath xmlns:m="http://schemas.openxmlformats.org/officeDocument/2006/math">
                    <m:r>
                      <a:rPr lang="en-US" sz="1600" i="1">
                        <a:latin typeface="Cambria Math" panose="02040503050406030204" pitchFamily="18" charset="0"/>
                      </a:rPr>
                      <m:t>𝑖</m:t>
                    </m:r>
                  </m:oMath>
                </a14:m>
                <a:r>
                  <a:rPr lang="en-US" sz="1600" dirty="0">
                    <a:latin typeface="Calibri" panose="020F0502020204030204" pitchFamily="34" charset="0"/>
                    <a:cs typeface="Calibri" panose="020F0502020204030204" pitchFamily="34" charset="0"/>
                  </a:rPr>
                  <a:t> are obtained by multiplying the input vector at position </a:t>
                </a:r>
                <a14:m>
                  <m:oMath xmlns:m="http://schemas.openxmlformats.org/officeDocument/2006/math">
                    <m:r>
                      <a:rPr lang="fr-CH" sz="1600" b="0" i="1" smtClean="0">
                        <a:latin typeface="Cambria Math" panose="02040503050406030204" pitchFamily="18" charset="0"/>
                      </a:rPr>
                      <m:t>𝑗</m:t>
                    </m:r>
                  </m:oMath>
                </a14:m>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with weights </a:t>
                </a:r>
                <a14:m>
                  <m:oMath xmlns:m="http://schemas.openxmlformats.org/officeDocument/2006/math">
                    <m:r>
                      <a:rPr lang="en-US" sz="1600" i="1" dirty="0" smtClean="0">
                        <a:latin typeface="Cambria Math" panose="02040503050406030204" pitchFamily="18" charset="0"/>
                        <a:cs typeface="Calibri" panose="020F0502020204030204" pitchFamily="34" charset="0"/>
                      </a:rPr>
                      <m:t>𝑤</m:t>
                    </m:r>
                    <m:r>
                      <a:rPr lang="en-US" sz="1600" i="1" baseline="-25000" dirty="0" err="1">
                        <a:latin typeface="Cambria Math" panose="02040503050406030204" pitchFamily="18" charset="0"/>
                        <a:cs typeface="Calibri" panose="020F0502020204030204" pitchFamily="34" charset="0"/>
                      </a:rPr>
                      <m:t>𝑖𝑗</m:t>
                    </m:r>
                  </m:oMath>
                </a14:m>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and adding up</a:t>
                </a:r>
              </a:p>
            </p:txBody>
          </p:sp>
        </mc:Choice>
        <mc:Fallback xmlns="">
          <p:sp>
            <p:nvSpPr>
              <p:cNvPr id="6" name="TextBox 5">
                <a:extLst>
                  <a:ext uri="{FF2B5EF4-FFF2-40B4-BE49-F238E27FC236}">
                    <a16:creationId xmlns:a16="http://schemas.microsoft.com/office/drawing/2014/main" id="{36EBDC65-1498-934A-81B2-952097BE0C19}"/>
                  </a:ext>
                </a:extLst>
              </p:cNvPr>
              <p:cNvSpPr txBox="1">
                <a:spLocks noRot="1" noChangeAspect="1" noMove="1" noResize="1" noEditPoints="1" noAdjustHandles="1" noChangeArrowheads="1" noChangeShapeType="1" noTextEdit="1"/>
              </p:cNvSpPr>
              <p:nvPr/>
            </p:nvSpPr>
            <p:spPr>
              <a:xfrm>
                <a:off x="880797" y="5876774"/>
                <a:ext cx="7504747" cy="584775"/>
              </a:xfrm>
              <a:prstGeom prst="rect">
                <a:avLst/>
              </a:prstGeom>
              <a:blipFill>
                <a:blip r:embed="rId4"/>
                <a:stretch>
                  <a:fillRect t="-2128" b="-12766"/>
                </a:stretch>
              </a:blipFill>
            </p:spPr>
            <p:txBody>
              <a:bodyPr/>
              <a:lstStyle/>
              <a:p>
                <a:r>
                  <a:rPr lang="en-CH">
                    <a:noFill/>
                  </a:rPr>
                  <a:t> </a:t>
                </a:r>
              </a:p>
            </p:txBody>
          </p:sp>
        </mc:Fallback>
      </mc:AlternateContent>
      <p:sp>
        <p:nvSpPr>
          <p:cNvPr id="3" name="Footer Placeholder 2">
            <a:extLst>
              <a:ext uri="{FF2B5EF4-FFF2-40B4-BE49-F238E27FC236}">
                <a16:creationId xmlns:a16="http://schemas.microsoft.com/office/drawing/2014/main" id="{192754E2-2A88-9342-A187-145858B4255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664935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B72-22D6-7048-8206-349B47EB6783}"/>
              </a:ext>
            </a:extLst>
          </p:cNvPr>
          <p:cNvSpPr>
            <a:spLocks noGrp="1"/>
          </p:cNvSpPr>
          <p:nvPr>
            <p:ph type="title"/>
          </p:nvPr>
        </p:nvSpPr>
        <p:spPr/>
        <p:txBody>
          <a:bodyPr/>
          <a:lstStyle/>
          <a:p>
            <a:r>
              <a:rPr lang="en-US" dirty="0"/>
              <a:t>Applied to Text</a:t>
            </a:r>
          </a:p>
        </p:txBody>
      </p:sp>
      <p:sp>
        <p:nvSpPr>
          <p:cNvPr id="3" name="Content Placeholder 2">
            <a:extLst>
              <a:ext uri="{FF2B5EF4-FFF2-40B4-BE49-F238E27FC236}">
                <a16:creationId xmlns:a16="http://schemas.microsoft.com/office/drawing/2014/main" id="{0F8BABE8-A2D0-4F45-9DC7-0C15C955242A}"/>
              </a:ext>
            </a:extLst>
          </p:cNvPr>
          <p:cNvSpPr>
            <a:spLocks noGrp="1"/>
          </p:cNvSpPr>
          <p:nvPr>
            <p:ph idx="1"/>
          </p:nvPr>
        </p:nvSpPr>
        <p:spPr/>
        <p:txBody>
          <a:bodyPr/>
          <a:lstStyle/>
          <a:p>
            <a:r>
              <a:rPr lang="en-US" dirty="0"/>
              <a:t>1. For each input token, create an embedding vector</a:t>
            </a:r>
          </a:p>
          <a:p>
            <a:pPr lvl="1"/>
            <a:r>
              <a:rPr lang="en-US" dirty="0">
                <a:ea typeface="+mn-ea"/>
              </a:rPr>
              <a:t>Using embedding matrix as for word embeddings</a:t>
            </a:r>
          </a:p>
          <a:p>
            <a:pPr lvl="1"/>
            <a:endParaRPr lang="en-US" dirty="0">
              <a:ea typeface="+mn-ea"/>
            </a:endParaRPr>
          </a:p>
          <a:p>
            <a:r>
              <a:rPr lang="en-US" dirty="0"/>
              <a:t>2. Convert a sentence into a sequence of vectors</a:t>
            </a:r>
          </a:p>
          <a:p>
            <a:endParaRPr lang="en-US" dirty="0"/>
          </a:p>
          <a:p>
            <a:r>
              <a:rPr lang="en-US" dirty="0">
                <a:ea typeface="+mn-ea"/>
              </a:rPr>
              <a:t>3. Learn the parameters of the </a:t>
            </a:r>
            <a:r>
              <a:rPr lang="en-US" dirty="0"/>
              <a:t>embedding matrix </a:t>
            </a:r>
            <a:r>
              <a:rPr lang="en-US" dirty="0">
                <a:ea typeface="+mn-ea"/>
              </a:rPr>
              <a:t>by performing a task using the vectors generated by the self-attention mechanism</a:t>
            </a:r>
          </a:p>
        </p:txBody>
      </p:sp>
      <p:sp>
        <p:nvSpPr>
          <p:cNvPr id="4" name="Footer Placeholder 3">
            <a:extLst>
              <a:ext uri="{FF2B5EF4-FFF2-40B4-BE49-F238E27FC236}">
                <a16:creationId xmlns:a16="http://schemas.microsoft.com/office/drawing/2014/main" id="{4C690FDE-5B2A-1F4D-9C33-1EB4BAFDDF0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4351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8B11A-459F-684A-A1B8-98CC116BA500}"/>
              </a:ext>
            </a:extLst>
          </p:cNvPr>
          <p:cNvSpPr>
            <a:spLocks noGrp="1"/>
          </p:cNvSpPr>
          <p:nvPr>
            <p:ph type="title"/>
          </p:nvPr>
        </p:nvSpPr>
        <p:spPr/>
        <p:txBody>
          <a:bodyPr/>
          <a:lstStyle/>
          <a:p>
            <a:r>
              <a:rPr lang="en-US" dirty="0"/>
              <a:t>Simple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F32214-15A1-0E4A-82CB-8611E1005C3A}"/>
                  </a:ext>
                </a:extLst>
              </p:cNvPr>
              <p:cNvSpPr>
                <a:spLocks noGrp="1"/>
              </p:cNvSpPr>
              <p:nvPr>
                <p:ph idx="1"/>
              </p:nvPr>
            </p:nvSpPr>
            <p:spPr>
              <a:xfrm>
                <a:off x="179388" y="1341438"/>
                <a:ext cx="8964612" cy="5029200"/>
              </a:xfrm>
            </p:spPr>
            <p:txBody>
              <a:bodyPr/>
              <a:lstStyle/>
              <a:p>
                <a:r>
                  <a:rPr lang="en-US" dirty="0"/>
                  <a:t>Using basic self-attention, we can realize a simple text classifier</a:t>
                </a:r>
              </a:p>
              <a:p>
                <a:pPr marL="514350" indent="-514350">
                  <a:buFont typeface="+mj-lt"/>
                  <a:buAutoNum type="arabicPeriod"/>
                </a:pPr>
                <a:r>
                  <a:rPr lang="en-US" dirty="0"/>
                  <a:t>Map 1-hot vectors to embedding vectors</a:t>
                </a:r>
              </a:p>
              <a:p>
                <a:pPr marL="514350" indent="-514350">
                  <a:buFont typeface="+mj-lt"/>
                  <a:buAutoNum type="arabicPeriod"/>
                </a:pPr>
                <a:r>
                  <a:rPr lang="en-US" dirty="0"/>
                  <a:t>Apply self-attention</a:t>
                </a:r>
              </a:p>
              <a:p>
                <a:pPr marL="514350" indent="-514350">
                  <a:buFont typeface="+mj-lt"/>
                  <a:buAutoNum type="arabicPeriod"/>
                </a:pPr>
                <a:r>
                  <a:rPr lang="en-US" dirty="0"/>
                  <a:t>Average the outputs: </a:t>
                </a:r>
                <a14:m>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1</m:t>
                        </m:r>
                      </m:num>
                      <m:den>
                        <m:r>
                          <a:rPr lang="fr-CH" b="0" i="1" smtClean="0">
                            <a:latin typeface="Cambria Math" panose="02040503050406030204" pitchFamily="18" charset="0"/>
                          </a:rPr>
                          <m:t>𝑠</m:t>
                        </m:r>
                      </m:den>
                    </m:f>
                    <m:nary>
                      <m:naryPr>
                        <m:chr m:val="∑"/>
                        <m:ctrlPr>
                          <a:rPr lang="fr-CH" b="0" i="1" smtClean="0">
                            <a:latin typeface="Cambria Math" panose="02040503050406030204" pitchFamily="18" charset="0"/>
                          </a:rPr>
                        </m:ctrlPr>
                      </m:naryPr>
                      <m:sub>
                        <m:r>
                          <m:rPr>
                            <m:brk m:alnAt="23"/>
                          </m:rPr>
                          <a:rPr lang="fr-CH" b="0" i="1" smtClean="0">
                            <a:latin typeface="Cambria Math" panose="02040503050406030204" pitchFamily="18" charset="0"/>
                          </a:rPr>
                          <m:t>𝑖</m:t>
                        </m:r>
                        <m:r>
                          <a:rPr lang="fr-CH" b="0" i="1" smtClean="0">
                            <a:latin typeface="Cambria Math" panose="02040503050406030204" pitchFamily="18" charset="0"/>
                          </a:rPr>
                          <m:t>=1</m:t>
                        </m:r>
                      </m:sub>
                      <m:sup>
                        <m:r>
                          <a:rPr lang="fr-CH" b="0" i="1" smtClean="0">
                            <a:latin typeface="Cambria Math" panose="02040503050406030204" pitchFamily="18" charset="0"/>
                          </a:rPr>
                          <m:t>𝑠</m:t>
                        </m:r>
                      </m:sup>
                      <m:e>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e>
                    </m:nary>
                  </m:oMath>
                </a14:m>
                <a:endParaRPr lang="en-US" dirty="0"/>
              </a:p>
              <a:p>
                <a:pPr marL="514350" indent="-514350">
                  <a:buFont typeface="+mj-lt"/>
                  <a:buAutoNum type="arabicPeriod"/>
                </a:pPr>
                <a:r>
                  <a:rPr lang="en-US" dirty="0"/>
                  <a:t>Project to class labels: </a:t>
                </a:r>
                <a:br>
                  <a:rPr lang="fr-CH" b="0" i="1" dirty="0">
                    <a:latin typeface="Cambria Math" panose="02040503050406030204" pitchFamily="18" charset="0"/>
                  </a:rPr>
                </a:br>
                <a:r>
                  <a:rPr lang="fr-CH" b="0" i="1" dirty="0">
                    <a:latin typeface="Cambria Math" panose="02040503050406030204" pitchFamily="18" charset="0"/>
                  </a:rPr>
                  <a:t>	</a:t>
                </a:r>
                <a14:m>
                  <m:oMath xmlns:m="http://schemas.openxmlformats.org/officeDocument/2006/math">
                    <m:r>
                      <a:rPr lang="fr-CH" b="1" i="1" smtClean="0">
                        <a:latin typeface="Cambria Math" panose="02040503050406030204" pitchFamily="18" charset="0"/>
                      </a:rPr>
                      <m:t>𝒄</m:t>
                    </m:r>
                    <m:r>
                      <a:rPr lang="fr-CH" b="0" i="1" smtClean="0">
                        <a:latin typeface="Cambria Math" panose="02040503050406030204" pitchFamily="18" charset="0"/>
                      </a:rPr>
                      <m:t>′=</m:t>
                    </m:r>
                    <m:r>
                      <a:rPr lang="fr-CH" b="0" i="1" smtClean="0">
                        <a:latin typeface="Cambria Math" panose="02040503050406030204" pitchFamily="18" charset="0"/>
                      </a:rPr>
                      <m:t>𝐶</m:t>
                    </m:r>
                    <m:r>
                      <a:rPr lang="fr-CH" b="1" i="1" smtClean="0">
                        <a:latin typeface="Cambria Math" panose="02040503050406030204" pitchFamily="18" charset="0"/>
                      </a:rPr>
                      <m:t>𝒚</m:t>
                    </m:r>
                    <m:r>
                      <a:rPr lang="fr-CH" b="0" i="1" smtClean="0">
                        <a:latin typeface="Cambria Math" panose="02040503050406030204" pitchFamily="18" charset="0"/>
                      </a:rPr>
                      <m:t>, </m:t>
                    </m:r>
                    <m:r>
                      <a:rPr lang="fr-CH" b="0" i="1" smtClean="0">
                        <a:latin typeface="Cambria Math" panose="02040503050406030204" pitchFamily="18" charset="0"/>
                      </a:rPr>
                      <m:t>𝐶</m:t>
                    </m:r>
                  </m:oMath>
                </a14:m>
                <a:r>
                  <a:rPr lang="en-US" dirty="0"/>
                  <a:t> is a</a:t>
                </a:r>
                <a14:m>
                  <m:oMath xmlns:m="http://schemas.openxmlformats.org/officeDocument/2006/math">
                    <m:r>
                      <a:rPr lang="fr-CH" b="0" i="1" dirty="0" smtClean="0">
                        <a:latin typeface="Cambria Math" panose="02040503050406030204" pitchFamily="18" charset="0"/>
                      </a:rPr>
                      <m:t> </m:t>
                    </m:r>
                    <m:r>
                      <a:rPr lang="fr-CH" b="0" i="1" dirty="0" smtClean="0">
                        <a:latin typeface="Cambria Math" panose="02040503050406030204" pitchFamily="18" charset="0"/>
                      </a:rPr>
                      <m:t>𝑙</m:t>
                    </m:r>
                    <m:r>
                      <a:rPr lang="fr-CH" b="0" i="1" dirty="0" smtClean="0">
                        <a:latin typeface="Cambria Math" panose="02040503050406030204" pitchFamily="18" charset="0"/>
                      </a:rPr>
                      <m:t> × </m:t>
                    </m:r>
                    <m:r>
                      <a:rPr lang="fr-CH" b="0" i="1" dirty="0" smtClean="0">
                        <a:latin typeface="Cambria Math" panose="02040503050406030204" pitchFamily="18" charset="0"/>
                      </a:rPr>
                      <m:t>𝑑</m:t>
                    </m:r>
                    <m:r>
                      <a:rPr lang="en-US" i="1" dirty="0" smtClean="0">
                        <a:latin typeface="Cambria Math" panose="02040503050406030204" pitchFamily="18" charset="0"/>
                      </a:rPr>
                      <m:t> </m:t>
                    </m:r>
                  </m:oMath>
                </a14:m>
                <a:r>
                  <a:rPr lang="en-US" dirty="0"/>
                  <a:t>matrix, </a:t>
                </a:r>
                <a14:m>
                  <m:oMath xmlns:m="http://schemas.openxmlformats.org/officeDocument/2006/math">
                    <m:r>
                      <a:rPr lang="en-US" i="1" dirty="0" smtClean="0">
                        <a:latin typeface="Cambria Math" panose="02040503050406030204" pitchFamily="18" charset="0"/>
                      </a:rPr>
                      <m:t>𝑙</m:t>
                    </m:r>
                  </m:oMath>
                </a14:m>
                <a:r>
                  <a:rPr lang="en-US" dirty="0"/>
                  <a:t> number of labels</a:t>
                </a:r>
              </a:p>
              <a:p>
                <a:pPr marL="514350" indent="-514350">
                  <a:buFont typeface="+mj-lt"/>
                  <a:buAutoNum type="arabicPeriod"/>
                </a:pPr>
                <a:r>
                  <a:rPr lang="en-US" dirty="0"/>
                  <a:t>Apply </a:t>
                </a:r>
                <a:r>
                  <a:rPr lang="en-US" dirty="0" err="1"/>
                  <a:t>softmax</a:t>
                </a:r>
                <a:r>
                  <a:rPr lang="en-US" dirty="0"/>
                  <a:t>: </a:t>
                </a:r>
                <a14:m>
                  <m:oMath xmlns:m="http://schemas.openxmlformats.org/officeDocument/2006/math">
                    <m:sSub>
                      <m:sSubPr>
                        <m:ctrlPr>
                          <a:rPr lang="en-US" i="1">
                            <a:latin typeface="Cambria Math" panose="02040503050406030204" pitchFamily="18" charset="0"/>
                          </a:rPr>
                        </m:ctrlPr>
                      </m:sSubPr>
                      <m:e>
                        <m:r>
                          <a:rPr lang="fr-CH" b="0" i="1" smtClean="0">
                            <a:latin typeface="Cambria Math" panose="02040503050406030204" pitchFamily="18" charset="0"/>
                          </a:rPr>
                          <m:t>𝑐</m:t>
                        </m:r>
                      </m:e>
                      <m:sub>
                        <m:r>
                          <a:rPr lang="fr-CH" i="1">
                            <a:latin typeface="Cambria Math" panose="02040503050406030204" pitchFamily="18" charset="0"/>
                          </a:rPr>
                          <m:t>𝑖</m:t>
                        </m:r>
                      </m:sub>
                    </m:sSub>
                    <m:r>
                      <a:rPr lang="fr-CH" i="1">
                        <a:latin typeface="Cambria Math" panose="02040503050406030204" pitchFamily="18" charset="0"/>
                      </a:rPr>
                      <m:t>=</m:t>
                    </m:r>
                    <m:f>
                      <m:fPr>
                        <m:ctrlPr>
                          <a:rPr lang="fr-CH" i="1">
                            <a:latin typeface="Cambria Math" panose="02040503050406030204" pitchFamily="18" charset="0"/>
                          </a:rPr>
                        </m:ctrlPr>
                      </m:fPr>
                      <m:num>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num>
                      <m:den>
                        <m:nary>
                          <m:naryPr>
                            <m:chr m:val="∑"/>
                            <m:supHide m:val="on"/>
                            <m:ctrlPr>
                              <a:rPr lang="fr-CH" i="1">
                                <a:latin typeface="Cambria Math" panose="02040503050406030204" pitchFamily="18" charset="0"/>
                              </a:rPr>
                            </m:ctrlPr>
                          </m:naryPr>
                          <m:sub>
                            <m:r>
                              <a:rPr lang="fr-CH" b="0" i="1" smtClean="0">
                                <a:latin typeface="Cambria Math" panose="02040503050406030204" pitchFamily="18" charset="0"/>
                              </a:rPr>
                              <m:t>𝑖</m:t>
                            </m:r>
                          </m:sub>
                          <m:sup/>
                          <m:e>
                            <m:sSup>
                              <m:sSupPr>
                                <m:ctrlPr>
                                  <a:rPr lang="fr-CH" i="1">
                                    <a:latin typeface="Cambria Math" panose="02040503050406030204" pitchFamily="18" charset="0"/>
                                  </a:rPr>
                                </m:ctrlPr>
                              </m:sSupPr>
                              <m:e>
                                <m:r>
                                  <a:rPr lang="fr-CH" i="1">
                                    <a:latin typeface="Cambria Math" panose="02040503050406030204" pitchFamily="18" charset="0"/>
                                  </a:rPr>
                                  <m:t>𝑒</m:t>
                                </m:r>
                              </m:e>
                              <m:sup>
                                <m:sSub>
                                  <m:sSubPr>
                                    <m:ctrlPr>
                                      <a:rPr lang="en-US" i="1">
                                        <a:latin typeface="Cambria Math" panose="02040503050406030204" pitchFamily="18" charset="0"/>
                                      </a:rPr>
                                    </m:ctrlPr>
                                  </m:sSubPr>
                                  <m:e>
                                    <m:r>
                                      <a:rPr lang="fr-CH" b="0" i="1" smtClean="0">
                                        <a:latin typeface="Cambria Math" panose="02040503050406030204" pitchFamily="18" charset="0"/>
                                      </a:rPr>
                                      <m:t>𝑐</m:t>
                                    </m:r>
                                    <m:r>
                                      <a:rPr lang="fr-CH" i="1">
                                        <a:latin typeface="Cambria Math" panose="02040503050406030204" pitchFamily="18" charset="0"/>
                                      </a:rPr>
                                      <m:t>′</m:t>
                                    </m:r>
                                  </m:e>
                                  <m:sub>
                                    <m:r>
                                      <a:rPr lang="fr-CH" i="1">
                                        <a:latin typeface="Cambria Math" panose="02040503050406030204" pitchFamily="18" charset="0"/>
                                      </a:rPr>
                                      <m:t>𝑖</m:t>
                                    </m:r>
                                  </m:sub>
                                </m:sSub>
                              </m:sup>
                            </m:sSup>
                          </m:e>
                        </m:nary>
                      </m:den>
                    </m:f>
                  </m:oMath>
                </a14:m>
                <a:endParaRPr lang="en-US" dirty="0"/>
              </a:p>
            </p:txBody>
          </p:sp>
        </mc:Choice>
        <mc:Fallback xmlns="">
          <p:sp>
            <p:nvSpPr>
              <p:cNvPr id="3" name="Content Placeholder 2">
                <a:extLst>
                  <a:ext uri="{FF2B5EF4-FFF2-40B4-BE49-F238E27FC236}">
                    <a16:creationId xmlns:a16="http://schemas.microsoft.com/office/drawing/2014/main" id="{71F32214-15A1-0E4A-82CB-8611E1005C3A}"/>
                  </a:ext>
                </a:extLst>
              </p:cNvPr>
              <p:cNvSpPr>
                <a:spLocks noGrp="1" noRot="1" noChangeAspect="1" noMove="1" noResize="1" noEditPoints="1" noAdjustHandles="1" noChangeArrowheads="1" noChangeShapeType="1" noTextEdit="1"/>
              </p:cNvSpPr>
              <p:nvPr>
                <p:ph idx="1"/>
              </p:nvPr>
            </p:nvSpPr>
            <p:spPr>
              <a:xfrm>
                <a:off x="179388" y="1341438"/>
                <a:ext cx="8964612" cy="5029200"/>
              </a:xfrm>
              <a:blipFill>
                <a:blip r:embed="rId3"/>
                <a:stretch>
                  <a:fillRect l="-1697" t="-1511" b="-1989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057B6DA9-8284-E043-921D-D82C31DD3B67}"/>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7715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462E-6297-8D86-8774-FB024AD3DBA0}"/>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1500256A-BAC3-DD61-1BEB-30E5BE1DB54A}"/>
              </a:ext>
            </a:extLst>
          </p:cNvPr>
          <p:cNvSpPr>
            <a:spLocks noGrp="1"/>
          </p:cNvSpPr>
          <p:nvPr>
            <p:ph idx="1"/>
          </p:nvPr>
        </p:nvSpPr>
        <p:spPr/>
        <p:txBody>
          <a:bodyPr/>
          <a:lstStyle/>
          <a:p>
            <a:r>
              <a:rPr lang="en-CH" dirty="0"/>
              <a:t>The number of parameters of the fasttext classifier and the simple self-attention classifier</a:t>
            </a:r>
          </a:p>
          <a:p>
            <a:pPr marL="514350" indent="-514350">
              <a:buAutoNum type="arabicPeriod"/>
            </a:pPr>
            <a:r>
              <a:rPr lang="en-GB" dirty="0"/>
              <a:t>A</a:t>
            </a:r>
            <a:r>
              <a:rPr lang="en-CH" dirty="0"/>
              <a:t>re the same</a:t>
            </a:r>
          </a:p>
          <a:p>
            <a:pPr marL="514350" indent="-514350">
              <a:buAutoNum type="arabicPeriod"/>
            </a:pPr>
            <a:r>
              <a:rPr lang="en-GB" dirty="0"/>
              <a:t>F</a:t>
            </a:r>
            <a:r>
              <a:rPr lang="en-CH" dirty="0"/>
              <a:t>asttext has more</a:t>
            </a:r>
          </a:p>
          <a:p>
            <a:pPr marL="514350" indent="-514350">
              <a:buAutoNum type="arabicPeriod"/>
            </a:pPr>
            <a:r>
              <a:rPr lang="en-CH" dirty="0"/>
              <a:t>Self-attention has more</a:t>
            </a:r>
          </a:p>
        </p:txBody>
      </p:sp>
      <p:sp>
        <p:nvSpPr>
          <p:cNvPr id="4" name="Footer Placeholder 3">
            <a:extLst>
              <a:ext uri="{FF2B5EF4-FFF2-40B4-BE49-F238E27FC236}">
                <a16:creationId xmlns:a16="http://schemas.microsoft.com/office/drawing/2014/main" id="{3B335CB0-805E-095C-499D-BDB5AA897CC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20127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037-55E4-C44D-B6C0-F6E7D48A287A}"/>
              </a:ext>
            </a:extLst>
          </p:cNvPr>
          <p:cNvSpPr>
            <a:spLocks noGrp="1"/>
          </p:cNvSpPr>
          <p:nvPr>
            <p:ph type="title"/>
          </p:nvPr>
        </p:nvSpPr>
        <p:spPr/>
        <p:txBody>
          <a:bodyPr/>
          <a:lstStyle/>
          <a:p>
            <a:r>
              <a:rPr lang="en-US" dirty="0"/>
              <a:t>Information Flow in Transformer</a:t>
            </a:r>
          </a:p>
        </p:txBody>
      </p:sp>
      <p:sp>
        <p:nvSpPr>
          <p:cNvPr id="3" name="Content Placeholder 2">
            <a:extLst>
              <a:ext uri="{FF2B5EF4-FFF2-40B4-BE49-F238E27FC236}">
                <a16:creationId xmlns:a16="http://schemas.microsoft.com/office/drawing/2014/main" id="{B8ED755F-3153-7C4B-A4CD-5BEC5678E741}"/>
              </a:ext>
            </a:extLst>
          </p:cNvPr>
          <p:cNvSpPr>
            <a:spLocks noGrp="1"/>
          </p:cNvSpPr>
          <p:nvPr>
            <p:ph idx="1"/>
          </p:nvPr>
        </p:nvSpPr>
        <p:spPr/>
        <p:txBody>
          <a:bodyPr/>
          <a:lstStyle/>
          <a:p>
            <a:r>
              <a:rPr lang="en-US" sz="2800" dirty="0"/>
              <a:t>The self-attention mechanism is the only mechanism where different input vectors interact to produce the output vector</a:t>
            </a:r>
          </a:p>
          <a:p>
            <a:pPr marL="457200" indent="-457200">
              <a:buFont typeface="Arial" panose="020B0604020202020204" pitchFamily="34" charset="0"/>
              <a:buChar char="•"/>
            </a:pPr>
            <a:r>
              <a:rPr lang="en-US" sz="2800" dirty="0"/>
              <a:t>All other operations are applied to the input vectors in isolation</a:t>
            </a:r>
          </a:p>
        </p:txBody>
      </p:sp>
      <p:sp>
        <p:nvSpPr>
          <p:cNvPr id="4" name="Footer Placeholder 3">
            <a:extLst>
              <a:ext uri="{FF2B5EF4-FFF2-40B4-BE49-F238E27FC236}">
                <a16:creationId xmlns:a16="http://schemas.microsoft.com/office/drawing/2014/main" id="{8DAFD53E-4515-4A45-BCFD-C133F95216F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574222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86-E457-5749-AFD2-09D95455B8B7}"/>
              </a:ext>
            </a:extLst>
          </p:cNvPr>
          <p:cNvSpPr>
            <a:spLocks noGrp="1"/>
          </p:cNvSpPr>
          <p:nvPr>
            <p:ph type="title"/>
          </p:nvPr>
        </p:nvSpPr>
        <p:spPr/>
        <p:txBody>
          <a:bodyPr/>
          <a:lstStyle/>
          <a:p>
            <a:r>
              <a:rPr lang="en-US" dirty="0"/>
              <a:t>More “Tricks”</a:t>
            </a:r>
          </a:p>
        </p:txBody>
      </p:sp>
      <p:sp>
        <p:nvSpPr>
          <p:cNvPr id="3" name="Content Placeholder 2">
            <a:extLst>
              <a:ext uri="{FF2B5EF4-FFF2-40B4-BE49-F238E27FC236}">
                <a16:creationId xmlns:a16="http://schemas.microsoft.com/office/drawing/2014/main" id="{F4853E03-578E-0947-8A7C-064A7155A783}"/>
              </a:ext>
            </a:extLst>
          </p:cNvPr>
          <p:cNvSpPr>
            <a:spLocks noGrp="1"/>
          </p:cNvSpPr>
          <p:nvPr>
            <p:ph idx="1"/>
          </p:nvPr>
        </p:nvSpPr>
        <p:spPr/>
        <p:txBody>
          <a:bodyPr/>
          <a:lstStyle/>
          <a:p>
            <a:r>
              <a:rPr lang="en-US" dirty="0"/>
              <a:t>Standard transformer models introduce many additional features</a:t>
            </a:r>
          </a:p>
          <a:p>
            <a:pPr marL="457200" indent="-457200">
              <a:buFont typeface="Arial" panose="020B0604020202020204" pitchFamily="34" charset="0"/>
              <a:buChar char="•"/>
            </a:pPr>
            <a:r>
              <a:rPr lang="en-US" dirty="0"/>
              <a:t>Queries, keys, values</a:t>
            </a:r>
          </a:p>
          <a:p>
            <a:pPr marL="457200" indent="-457200">
              <a:buFont typeface="Arial" panose="020B0604020202020204" pitchFamily="34" charset="0"/>
              <a:buChar char="•"/>
            </a:pPr>
            <a:r>
              <a:rPr lang="en-US" dirty="0"/>
              <a:t>Scaling</a:t>
            </a:r>
          </a:p>
          <a:p>
            <a:pPr marL="457200" indent="-457200">
              <a:buFont typeface="Arial" panose="020B0604020202020204" pitchFamily="34" charset="0"/>
              <a:buChar char="•"/>
            </a:pPr>
            <a:r>
              <a:rPr lang="en-US" dirty="0"/>
              <a:t>Multiple heads</a:t>
            </a:r>
          </a:p>
          <a:p>
            <a:pPr marL="457200" indent="-457200">
              <a:buFont typeface="Arial" panose="020B0604020202020204" pitchFamily="34" charset="0"/>
              <a:buChar char="•"/>
            </a:pPr>
            <a:r>
              <a:rPr lang="en-US" dirty="0"/>
              <a:t>Residual connections</a:t>
            </a:r>
          </a:p>
          <a:p>
            <a:pPr marL="457200" indent="-457200">
              <a:buFont typeface="Arial" panose="020B0604020202020204" pitchFamily="34" charset="0"/>
              <a:buChar char="•"/>
            </a:pPr>
            <a:r>
              <a:rPr lang="en-US" dirty="0"/>
              <a:t>Layer normalization</a:t>
            </a:r>
          </a:p>
          <a:p>
            <a:pPr marL="457200" indent="-457200">
              <a:buFont typeface="Arial" panose="020B0604020202020204" pitchFamily="34" charset="0"/>
              <a:buChar char="•"/>
            </a:pPr>
            <a:r>
              <a:rPr lang="en-US" dirty="0"/>
              <a:t>Multilayer </a:t>
            </a:r>
            <a:r>
              <a:rPr lang="en-US" dirty="0" err="1"/>
              <a:t>perceptrons</a:t>
            </a:r>
            <a:endParaRPr lang="en-US" dirty="0"/>
          </a:p>
          <a:p>
            <a:pPr marL="457200" indent="-457200">
              <a:buFont typeface="Arial" panose="020B0604020202020204" pitchFamily="34" charset="0"/>
              <a:buChar char="•"/>
            </a:pPr>
            <a:r>
              <a:rPr lang="en-US" dirty="0"/>
              <a:t>Position embedding</a:t>
            </a:r>
          </a:p>
        </p:txBody>
      </p:sp>
      <p:sp>
        <p:nvSpPr>
          <p:cNvPr id="4" name="Footer Placeholder 3">
            <a:extLst>
              <a:ext uri="{FF2B5EF4-FFF2-40B4-BE49-F238E27FC236}">
                <a16:creationId xmlns:a16="http://schemas.microsoft.com/office/drawing/2014/main" id="{B2DDA479-8619-4D43-98E3-A4AAC1BB018E}"/>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49861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a:t>
                </a:r>
                <a14:m>
                  <m:oMath xmlns:m="http://schemas.openxmlformats.org/officeDocument/2006/math">
                    <m:r>
                      <a:rPr lang="en-US" i="1" dirty="0" smtClean="0">
                        <a:latin typeface="Cambria Math" panose="02040503050406030204" pitchFamily="18" charset="0"/>
                      </a:rPr>
                      <m:t>𝐷</m:t>
                    </m:r>
                  </m:oMath>
                </a14:m>
                <a:r>
                  <a:rPr lang="en-US" dirty="0"/>
                  <a:t> of labelled documents, construct a </a:t>
                </a:r>
                <a:r>
                  <a:rPr lang="en-US" b="1" dirty="0"/>
                  <a:t>classifier</a:t>
                </a:r>
                <a:r>
                  <a:rPr lang="en-US" dirty="0"/>
                  <a:t> to decide for an unlabeled document which label (or class) it has</a:t>
                </a:r>
              </a:p>
              <a:p>
                <a:pPr marL="0" lvl="1" indent="0">
                  <a:spcBef>
                    <a:spcPts val="1000"/>
                  </a:spcBef>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2"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Folded Corner 4"/>
          <p:cNvSpPr/>
          <p:nvPr/>
        </p:nvSpPr>
        <p:spPr>
          <a:xfrm>
            <a:off x="6645056" y="529361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607327" y="508899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549835" y="278592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372345" y="3976151"/>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6175091" y="3568184"/>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7005818" y="4204658"/>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681615" y="3976151"/>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834310" y="4090404"/>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1058594" y="4986913"/>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mc:AlternateContent xmlns:mc="http://schemas.openxmlformats.org/markup-compatibility/2006" xmlns:a14="http://schemas.microsoft.com/office/drawing/2010/main">
        <mc:Choice Requires="a14">
          <p:sp>
            <p:nvSpPr>
              <p:cNvPr id="14" name="TextBox 13"/>
              <p:cNvSpPr txBox="1"/>
              <p:nvPr/>
            </p:nvSpPr>
            <p:spPr>
              <a:xfrm>
                <a:off x="5183443" y="6201839"/>
                <a:ext cx="1496820" cy="369332"/>
              </a:xfrm>
              <a:prstGeom prst="rect">
                <a:avLst/>
              </a:prstGeom>
              <a:noFill/>
            </p:spPr>
            <p:txBody>
              <a:bodyPr wrap="none" rtlCol="0">
                <a:spAutoFit/>
              </a:bodyPr>
              <a:lstStyle/>
              <a:p>
                <a:r>
                  <a:rPr lang="en-US" sz="1800" dirty="0">
                    <a:latin typeface="Calibri" charset="0"/>
                    <a:ea typeface="Calibri" charset="0"/>
                    <a:cs typeface="Calibri" charset="0"/>
                  </a:rPr>
                  <a:t>Training Set </a:t>
                </a:r>
                <a14:m>
                  <m:oMath xmlns:m="http://schemas.openxmlformats.org/officeDocument/2006/math">
                    <m:r>
                      <a:rPr lang="en-US" sz="1800" i="1" dirty="0" smtClean="0">
                        <a:latin typeface="Cambria Math" panose="02040503050406030204" pitchFamily="18" charset="0"/>
                        <a:ea typeface="Calibri" charset="0"/>
                        <a:cs typeface="Calibri" charset="0"/>
                      </a:rPr>
                      <m:t>𝐷</m:t>
                    </m:r>
                  </m:oMath>
                </a14:m>
                <a:endParaRPr lang="en-US" sz="1800" dirty="0">
                  <a:latin typeface="Calibri" charset="0"/>
                  <a:ea typeface="Calibri" charset="0"/>
                  <a:cs typeface="Calibri"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183443" y="6201839"/>
                <a:ext cx="1496820" cy="369332"/>
              </a:xfrm>
              <a:prstGeom prst="rect">
                <a:avLst/>
              </a:prstGeom>
              <a:blipFill>
                <a:blip r:embed="rId4"/>
                <a:stretch>
                  <a:fillRect l="-3361" t="-6667" b="-26667"/>
                </a:stretch>
              </a:blipFill>
            </p:spPr>
            <p:txBody>
              <a:bodyPr/>
              <a:lstStyle/>
              <a:p>
                <a:r>
                  <a:rPr lang="en-CH">
                    <a:noFill/>
                  </a:rPr>
                  <a:t> </a:t>
                </a:r>
              </a:p>
            </p:txBody>
          </p:sp>
        </mc:Fallback>
      </mc:AlternateContent>
      <p:sp>
        <p:nvSpPr>
          <p:cNvPr id="15" name="TextBox 14"/>
          <p:cNvSpPr txBox="1"/>
          <p:nvPr/>
        </p:nvSpPr>
        <p:spPr>
          <a:xfrm>
            <a:off x="3547717" y="3568184"/>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CE7A-997B-1F47-936A-A84E59846B2E}"/>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28A20-65A8-7241-A66B-4E36879CBD37}"/>
                  </a:ext>
                </a:extLst>
              </p:cNvPr>
              <p:cNvSpPr>
                <a:spLocks noGrp="1"/>
              </p:cNvSpPr>
              <p:nvPr>
                <p:ph idx="1"/>
              </p:nvPr>
            </p:nvSpPr>
            <p:spPr/>
            <p:txBody>
              <a:bodyPr>
                <a:normAutofit fontScale="92500" lnSpcReduction="10000"/>
              </a:bodyPr>
              <a:lstStyle/>
              <a:p>
                <a:r>
                  <a:rPr lang="en-US" dirty="0"/>
                  <a:t>The representation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of a token plays three different roles:</a:t>
                </a:r>
              </a:p>
              <a:p>
                <a:pPr lvl="1"/>
                <a:r>
                  <a:rPr lang="en-US" dirty="0"/>
                  <a:t>It is compared to every other vector to establish the weights for its own output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i="1">
                            <a:latin typeface="Cambria Math" panose="02040503050406030204" pitchFamily="18" charset="0"/>
                          </a:rPr>
                          <m:t>𝑖</m:t>
                        </m:r>
                      </m:sub>
                    </m:sSub>
                  </m:oMath>
                </a14:m>
                <a:r>
                  <a:rPr lang="en-US" dirty="0"/>
                  <a:t> (query)</a:t>
                </a:r>
              </a:p>
              <a:p>
                <a:pPr lvl="1"/>
                <a:r>
                  <a:rPr lang="en-US" dirty="0"/>
                  <a:t>It is compared to every other vector to establish the weights for the output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US" dirty="0"/>
                  <a:t> vector </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𝑗</m:t>
                        </m:r>
                      </m:sub>
                    </m:sSub>
                  </m:oMath>
                </a14:m>
                <a:r>
                  <a:rPr lang="en-US" dirty="0"/>
                  <a:t> (key)</a:t>
                </a:r>
              </a:p>
              <a:p>
                <a:pPr lvl="1"/>
                <a:r>
                  <a:rPr lang="en-US" dirty="0"/>
                  <a:t>It is used as input to the weighted sum to compute each output vector once the weights have been established (value)</a:t>
                </a:r>
              </a:p>
              <a:p>
                <a:r>
                  <a:rPr lang="en-US" dirty="0"/>
                  <a:t>To facilitate the learning task, different linear transformations are applied to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to represent each of the roles</a:t>
                </a:r>
              </a:p>
              <a:p>
                <a:pPr lvl="1"/>
                <a:endParaRPr lang="en-US" dirty="0"/>
              </a:p>
            </p:txBody>
          </p:sp>
        </mc:Choice>
        <mc:Fallback xmlns="">
          <p:sp>
            <p:nvSpPr>
              <p:cNvPr id="3" name="Content Placeholder 2">
                <a:extLst>
                  <a:ext uri="{FF2B5EF4-FFF2-40B4-BE49-F238E27FC236}">
                    <a16:creationId xmlns:a16="http://schemas.microsoft.com/office/drawing/2014/main" id="{07228A20-65A8-7241-A66B-4E36879CBD37}"/>
                  </a:ext>
                </a:extLst>
              </p:cNvPr>
              <p:cNvSpPr>
                <a:spLocks noGrp="1" noRot="1" noChangeAspect="1" noMove="1" noResize="1" noEditPoints="1" noAdjustHandles="1" noChangeArrowheads="1" noChangeShapeType="1" noTextEdit="1"/>
              </p:cNvSpPr>
              <p:nvPr>
                <p:ph idx="1"/>
              </p:nvPr>
            </p:nvSpPr>
            <p:spPr>
              <a:blipFill>
                <a:blip r:embed="rId3"/>
                <a:stretch>
                  <a:fillRect l="-1677" t="-2267" r="-1067" b="-327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6BC24E41-F6F3-4448-A765-1A82C9A3E0A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595653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028-4CAB-5841-BF23-715978E4913D}"/>
              </a:ext>
            </a:extLst>
          </p:cNvPr>
          <p:cNvSpPr>
            <a:spLocks noGrp="1"/>
          </p:cNvSpPr>
          <p:nvPr>
            <p:ph type="title"/>
          </p:nvPr>
        </p:nvSpPr>
        <p:spPr/>
        <p:txBody>
          <a:bodyPr/>
          <a:lstStyle/>
          <a:p>
            <a:r>
              <a:rPr lang="en-US" dirty="0"/>
              <a:t>Queries, Keys,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5BE34F-E280-794D-96EA-94A3AA67B0BD}"/>
                  </a:ext>
                </a:extLst>
              </p:cNvPr>
              <p:cNvSpPr>
                <a:spLocks noGrp="1"/>
              </p:cNvSpPr>
              <p:nvPr>
                <p:ph idx="1"/>
              </p:nvPr>
            </p:nvSpPr>
            <p:spPr/>
            <p:txBody>
              <a:bodyPr/>
              <a:lstStyle/>
              <a:p>
                <a:r>
                  <a:rPr lang="en-US" dirty="0"/>
                  <a:t>Linear transformations </a:t>
                </a:r>
                <a14:m>
                  <m:oMath xmlns:m="http://schemas.openxmlformats.org/officeDocument/2006/math">
                    <m:sSub>
                      <m:sSubPr>
                        <m:ctrlPr>
                          <a:rPr lang="en-US" i="1" smtClean="0">
                            <a:latin typeface="Cambria Math" panose="02040503050406030204" pitchFamily="18" charset="0"/>
                          </a:rPr>
                        </m:ctrlPr>
                      </m:sSubPr>
                      <m:e>
                        <m:r>
                          <a:rPr lang="fr-CH" b="0" i="1" smtClean="0">
                            <a:latin typeface="Cambria Math" panose="02040503050406030204" pitchFamily="18" charset="0"/>
                          </a:rPr>
                          <m:t>𝑊</m:t>
                        </m:r>
                      </m:e>
                      <m:sub>
                        <m:r>
                          <a:rPr lang="fr-CH" b="0" i="1" smtClean="0">
                            <a:latin typeface="Cambria Math" panose="02040503050406030204" pitchFamily="18" charset="0"/>
                          </a:rPr>
                          <m:t>𝑞</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oMath>
                </a14:m>
                <a:br>
                  <a:rPr lang="fr-CH" dirty="0"/>
                </a:br>
                <a:r>
                  <a:rPr lang="en-US" dirty="0"/>
                  <a:t>(</a:t>
                </a:r>
                <a14:m>
                  <m:oMath xmlns:m="http://schemas.openxmlformats.org/officeDocument/2006/math">
                    <m:r>
                      <a:rPr lang="fr-CH"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matrices)</a:t>
                </a:r>
              </a:p>
              <a:p>
                <a:pPr marL="457200" lvl="1" indent="0">
                  <a:lnSpc>
                    <a:spcPct val="150000"/>
                  </a:lnSpc>
                  <a:buNone/>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𝒒</m:t>
                        </m:r>
                      </m:e>
                      <m:sub>
                        <m:r>
                          <a:rPr lang="fr-CH" b="0" i="1" smtClean="0">
                            <a:latin typeface="Cambria Math" panose="02040503050406030204" pitchFamily="18" charset="0"/>
                          </a:rPr>
                          <m:t>𝑖</m:t>
                        </m:r>
                      </m:sub>
                    </m:sSub>
                    <m:r>
                      <a:rPr lang="fr-CH"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i="1">
                            <a:latin typeface="Cambria Math" panose="02040503050406030204" pitchFamily="18" charset="0"/>
                          </a:rPr>
                          <m:t>𝑞</m:t>
                        </m:r>
                      </m:sub>
                    </m:sSub>
                    <m:sSub>
                      <m:sSubPr>
                        <m:ctrlPr>
                          <a:rPr lang="en-US" i="1">
                            <a:latin typeface="Cambria Math" panose="02040503050406030204" pitchFamily="18" charset="0"/>
                          </a:rPr>
                        </m:ctrlPr>
                      </m:sSubPr>
                      <m:e>
                        <m:r>
                          <a:rPr lang="fr-CH" b="1" i="1" smtClean="0">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𝑘</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fr-CH" b="1" i="1" smtClean="0">
                            <a:latin typeface="Cambria Math" panose="02040503050406030204" pitchFamily="18" charset="0"/>
                          </a:rPr>
                          <m:t>𝒗</m:t>
                        </m:r>
                      </m:e>
                      <m:sub>
                        <m:r>
                          <a:rPr lang="fr-CH" i="1">
                            <a:latin typeface="Cambria Math" panose="02040503050406030204" pitchFamily="18" charset="0"/>
                          </a:rPr>
                          <m:t>𝑖</m:t>
                        </m:r>
                      </m:sub>
                    </m:sSub>
                    <m:r>
                      <a:rPr lang="fr-CH"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fr-CH" i="1">
                            <a:latin typeface="Cambria Math" panose="02040503050406030204" pitchFamily="18" charset="0"/>
                          </a:rPr>
                          <m:t>𝑊</m:t>
                        </m:r>
                      </m:e>
                      <m:sub>
                        <m:r>
                          <a:rPr lang="fr-CH" b="0" i="1" smtClean="0">
                            <a:latin typeface="Cambria Math" panose="02040503050406030204" pitchFamily="18" charset="0"/>
                          </a:rPr>
                          <m:t>𝑣</m:t>
                        </m:r>
                      </m:sub>
                    </m:sSub>
                    <m:sSub>
                      <m:sSubPr>
                        <m:ctrlPr>
                          <a:rPr lang="en-US" i="1">
                            <a:latin typeface="Cambria Math" panose="02040503050406030204" pitchFamily="18" charset="0"/>
                          </a:rPr>
                        </m:ctrlPr>
                      </m:sSubPr>
                      <m:e>
                        <m:r>
                          <a:rPr lang="fr-CH" b="1" i="1">
                            <a:latin typeface="Cambria Math" panose="02040503050406030204" pitchFamily="18" charset="0"/>
                          </a:rPr>
                          <m:t>𝒙</m:t>
                        </m:r>
                      </m:e>
                      <m:sub>
                        <m:r>
                          <a:rPr lang="fr-CH" i="1">
                            <a:latin typeface="Cambria Math" panose="02040503050406030204" pitchFamily="18" charset="0"/>
                          </a:rPr>
                          <m:t>𝑖</m:t>
                        </m:r>
                      </m:sub>
                    </m:sSub>
                  </m:oMath>
                </a14:m>
                <a:endParaRPr lang="en-US" dirty="0"/>
              </a:p>
              <a:p>
                <a:pPr marL="457200" lvl="1" indent="0">
                  <a:lnSpc>
                    <a:spcPct val="150000"/>
                  </a:lnSpc>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sSubSup>
                        <m:sSubSupPr>
                          <m:ctrlPr>
                            <a:rPr lang="fr-CH" i="1">
                              <a:latin typeface="Cambria Math" panose="02040503050406030204" pitchFamily="18" charset="0"/>
                            </a:rPr>
                          </m:ctrlPr>
                        </m:sSubSupPr>
                        <m:e>
                          <m:r>
                            <a:rPr lang="fr-CH" b="1" i="1" smtClean="0">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smtClean="0">
                              <a:latin typeface="Cambria Math" panose="02040503050406030204" pitchFamily="18" charset="0"/>
                            </a:rPr>
                            <m:t>𝒌</m:t>
                          </m:r>
                        </m:e>
                        <m:sub>
                          <m:r>
                            <a:rPr lang="en-US" i="1">
                              <a:latin typeface="Cambria Math" panose="02040503050406030204" pitchFamily="18" charset="0"/>
                            </a:rPr>
                            <m:t>𝑗</m:t>
                          </m:r>
                        </m:sub>
                      </m:sSub>
                    </m:oMath>
                  </m:oMathPara>
                </a14:m>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𝑖𝑗</m:t>
                          </m:r>
                        </m:sub>
                      </m:sSub>
                      <m:r>
                        <a:rPr lang="fr-CH" i="1">
                          <a:latin typeface="Cambria Math" panose="02040503050406030204" pitchFamily="18" charset="0"/>
                        </a:rPr>
                        <m:t>=</m:t>
                      </m:r>
                      <m:r>
                        <m:rPr>
                          <m:sty m:val="p"/>
                        </m:rPr>
                        <a:rPr lang="fr-CH" b="0" i="0" smtClean="0">
                          <a:latin typeface="Cambria Math" panose="02040503050406030204" pitchFamily="18" charset="0"/>
                        </a:rPr>
                        <m:t>softmax</m:t>
                      </m:r>
                      <m:d>
                        <m:dPr>
                          <m:ctrlPr>
                            <a:rPr lang="fr-CH" b="0" i="1" smtClean="0">
                              <a:latin typeface="Cambria Math" panose="02040503050406030204" pitchFamily="18" charset="0"/>
                            </a:rPr>
                          </m:ctrlPr>
                        </m:dPr>
                        <m:e>
                          <m:sSub>
                            <m:sSubPr>
                              <m:ctrlPr>
                                <a:rPr lang="en-US" i="1">
                                  <a:latin typeface="Cambria Math" panose="02040503050406030204" pitchFamily="18" charset="0"/>
                                </a:rPr>
                              </m:ctrlPr>
                            </m:sSubPr>
                            <m:e>
                              <m:sSup>
                                <m:sSupPr>
                                  <m:ctrlPr>
                                    <a:rPr lang="fr-CH" i="1">
                                      <a:latin typeface="Cambria Math" panose="02040503050406030204" pitchFamily="18" charset="0"/>
                                    </a:rPr>
                                  </m:ctrlPr>
                                </m:sSupPr>
                                <m:e>
                                  <m:r>
                                    <a:rPr lang="en-US" i="1">
                                      <a:latin typeface="Cambria Math" panose="02040503050406030204" pitchFamily="18" charset="0"/>
                                    </a:rPr>
                                    <m:t>𝑤</m:t>
                                  </m:r>
                                </m:e>
                                <m:sup>
                                  <m:r>
                                    <a:rPr lang="fr-CH" i="1">
                                      <a:latin typeface="Cambria Math" panose="02040503050406030204" pitchFamily="18" charset="0"/>
                                    </a:rPr>
                                    <m:t>′</m:t>
                                  </m:r>
                                </m:sup>
                              </m:sSup>
                            </m:e>
                            <m:sub>
                              <m:r>
                                <a:rPr lang="en-US" i="1">
                                  <a:latin typeface="Cambria Math" panose="02040503050406030204" pitchFamily="18" charset="0"/>
                                </a:rPr>
                                <m:t>𝑖𝑗</m:t>
                              </m:r>
                            </m:sub>
                          </m:sSub>
                        </m:e>
                      </m:d>
                    </m:oMath>
                    <m:oMath xmlns:m="http://schemas.openxmlformats.org/officeDocument/2006/math">
                      <m:sSub>
                        <m:sSubPr>
                          <m:ctrlPr>
                            <a:rPr lang="en-US"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r>
                        <a:rPr lang="fr-CH" i="1">
                          <a:latin typeface="Cambria Math" panose="02040503050406030204" pitchFamily="18" charset="0"/>
                        </a:rPr>
                        <m:t>=</m:t>
                      </m:r>
                      <m:nary>
                        <m:naryPr>
                          <m:chr m:val="∑"/>
                          <m:supHide m:val="on"/>
                          <m:ctrlPr>
                            <a:rPr lang="fr-CH" i="1">
                              <a:latin typeface="Cambria Math" panose="02040503050406030204" pitchFamily="18" charset="0"/>
                            </a:rPr>
                          </m:ctrlPr>
                        </m:naryPr>
                        <m:sub>
                          <m:r>
                            <m:rPr>
                              <m:brk m:alnAt="7"/>
                            </m:rPr>
                            <a:rPr lang="fr-CH" i="1">
                              <a:latin typeface="Cambria Math" panose="02040503050406030204" pitchFamily="18" charset="0"/>
                            </a:rPr>
                            <m:t>𝑗</m:t>
                          </m:r>
                        </m:sub>
                        <m:sup/>
                        <m:e>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i="1">
                                  <a:latin typeface="Cambria Math" panose="02040503050406030204" pitchFamily="18" charset="0"/>
                                </a:rPr>
                                <m:t>𝑖𝑗</m:t>
                              </m:r>
                            </m:sub>
                          </m:sSub>
                          <m:sSub>
                            <m:sSubPr>
                              <m:ctrlPr>
                                <a:rPr lang="fr-CH" i="1">
                                  <a:latin typeface="Cambria Math" panose="02040503050406030204" pitchFamily="18" charset="0"/>
                                </a:rPr>
                              </m:ctrlPr>
                            </m:sSubPr>
                            <m:e>
                              <m:r>
                                <a:rPr lang="fr-CH" b="1" i="1" smtClean="0">
                                  <a:latin typeface="Cambria Math" panose="02040503050406030204" pitchFamily="18" charset="0"/>
                                </a:rPr>
                                <m:t>𝒗</m:t>
                              </m:r>
                            </m:e>
                            <m:sub>
                              <m:r>
                                <a:rPr lang="fr-CH" i="1">
                                  <a:latin typeface="Cambria Math" panose="02040503050406030204" pitchFamily="18" charset="0"/>
                                </a:rPr>
                                <m:t>𝑗</m:t>
                              </m:r>
                            </m:sub>
                          </m:sSub>
                        </m:e>
                      </m:nary>
                    </m:oMath>
                  </m:oMathPara>
                </a14:m>
                <a:endParaRPr lang="en-US" dirty="0"/>
              </a:p>
              <a:p>
                <a:pPr indent="-285750"/>
                <a:r>
                  <a:rPr lang="en-US" sz="2800" dirty="0"/>
                  <a:t>Note: the linear transformations are independent of the vectors</a:t>
                </a:r>
              </a:p>
            </p:txBody>
          </p:sp>
        </mc:Choice>
        <mc:Fallback xmlns="">
          <p:sp>
            <p:nvSpPr>
              <p:cNvPr id="3" name="Content Placeholder 2">
                <a:extLst>
                  <a:ext uri="{FF2B5EF4-FFF2-40B4-BE49-F238E27FC236}">
                    <a16:creationId xmlns:a16="http://schemas.microsoft.com/office/drawing/2014/main" id="{AC5BE34F-E280-794D-96EA-94A3AA67B0BD}"/>
                  </a:ext>
                </a:extLst>
              </p:cNvPr>
              <p:cNvSpPr>
                <a:spLocks noGrp="1" noRot="1" noChangeAspect="1" noMove="1" noResize="1" noEditPoints="1" noAdjustHandles="1" noChangeArrowheads="1" noChangeShapeType="1" noTextEdit="1"/>
              </p:cNvSpPr>
              <p:nvPr>
                <p:ph idx="1"/>
              </p:nvPr>
            </p:nvSpPr>
            <p:spPr>
              <a:blipFill>
                <a:blip r:embed="rId3"/>
                <a:stretch>
                  <a:fillRect l="-1829" t="-1511" r="-2287" b="-23678"/>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14CC4241-E3F2-AE41-BC37-9C23E5E10E83}"/>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43552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1E81-7022-664C-A30C-F4AF7B8C82E9}"/>
              </a:ext>
            </a:extLst>
          </p:cNvPr>
          <p:cNvSpPr>
            <a:spLocks noGrp="1"/>
          </p:cNvSpPr>
          <p:nvPr>
            <p:ph type="title"/>
          </p:nvPr>
        </p:nvSpPr>
        <p:spPr/>
        <p:txBody>
          <a:bodyPr/>
          <a:lstStyle/>
          <a:p>
            <a:r>
              <a:rPr lang="en-US" dirty="0"/>
              <a:t>Illustration</a:t>
            </a:r>
          </a:p>
        </p:txBody>
      </p:sp>
      <p:pic>
        <p:nvPicPr>
          <p:cNvPr id="5" name="Content Placeholder 4">
            <a:extLst>
              <a:ext uri="{FF2B5EF4-FFF2-40B4-BE49-F238E27FC236}">
                <a16:creationId xmlns:a16="http://schemas.microsoft.com/office/drawing/2014/main" id="{C2C052EF-98CA-244B-A95E-FBF21FEDCFA3}"/>
              </a:ext>
            </a:extLst>
          </p:cNvPr>
          <p:cNvPicPr>
            <a:picLocks noGrp="1" noChangeAspect="1"/>
          </p:cNvPicPr>
          <p:nvPr>
            <p:ph idx="1"/>
          </p:nvPr>
        </p:nvPicPr>
        <p:blipFill>
          <a:blip r:embed="rId3"/>
          <a:stretch>
            <a:fillRect/>
          </a:stretch>
        </p:blipFill>
        <p:spPr>
          <a:xfrm>
            <a:off x="1619672" y="1412776"/>
            <a:ext cx="5643972" cy="4609779"/>
          </a:xfrm>
        </p:spPr>
      </p:pic>
      <p:sp>
        <p:nvSpPr>
          <p:cNvPr id="3" name="Footer Placeholder 2">
            <a:extLst>
              <a:ext uri="{FF2B5EF4-FFF2-40B4-BE49-F238E27FC236}">
                <a16:creationId xmlns:a16="http://schemas.microsoft.com/office/drawing/2014/main" id="{A2A82379-4055-3A4F-BBDB-52F1F023BF7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2604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1CBC-F466-6F49-9C13-B8D002040F0C}"/>
              </a:ext>
            </a:extLst>
          </p:cNvPr>
          <p:cNvSpPr>
            <a:spLocks noGrp="1"/>
          </p:cNvSpPr>
          <p:nvPr>
            <p:ph type="title"/>
          </p:nvPr>
        </p:nvSpPr>
        <p:spPr/>
        <p:txBody>
          <a:bodyPr/>
          <a:lstStyle/>
          <a:p>
            <a:r>
              <a:rPr lang="en-US" dirty="0"/>
              <a:t>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AF9B30-7F93-C242-BB7B-65E3D50BB74E}"/>
                  </a:ext>
                </a:extLst>
              </p:cNvPr>
              <p:cNvSpPr>
                <a:spLocks noGrp="1"/>
              </p:cNvSpPr>
              <p:nvPr>
                <p:ph idx="1"/>
              </p:nvPr>
            </p:nvSpPr>
            <p:spPr/>
            <p:txBody>
              <a:bodyPr/>
              <a:lstStyle/>
              <a:p>
                <a:r>
                  <a:rPr lang="en-US" dirty="0">
                    <a:effectLst/>
                  </a:rPr>
                  <a:t>The </a:t>
                </a:r>
                <a:r>
                  <a:rPr lang="en-US" dirty="0" err="1">
                    <a:effectLst/>
                  </a:rPr>
                  <a:t>softmax</a:t>
                </a:r>
                <a:r>
                  <a:rPr lang="en-US" dirty="0">
                    <a:effectLst/>
                  </a:rPr>
                  <a:t> function can be sensitive to </a:t>
                </a:r>
                <a:r>
                  <a:rPr lang="en-GB" dirty="0"/>
                  <a:t>values with a very large range</a:t>
                </a:r>
                <a:endParaRPr lang="en-US" dirty="0">
                  <a:effectLst/>
                </a:endParaRPr>
              </a:p>
              <a:p>
                <a:pPr lvl="1"/>
                <a:r>
                  <a:rPr lang="en-US" dirty="0">
                    <a:effectLst/>
                  </a:rPr>
                  <a:t>slows down learning or causes it to stop altogether</a:t>
                </a:r>
              </a:p>
              <a:p>
                <a:pPr lvl="1"/>
                <a:r>
                  <a:rPr lang="en-US" dirty="0">
                    <a:effectLst/>
                  </a:rPr>
                  <a:t>average value of the dot product grows with the embedding dimension </a:t>
                </a:r>
                <a14:m>
                  <m:oMath xmlns:m="http://schemas.openxmlformats.org/officeDocument/2006/math">
                    <m:r>
                      <a:rPr lang="fr-CH" b="0" i="1" smtClean="0">
                        <a:effectLst/>
                        <a:latin typeface="Cambria Math" panose="02040503050406030204" pitchFamily="18" charset="0"/>
                      </a:rPr>
                      <m:t>𝑑</m:t>
                    </m:r>
                  </m:oMath>
                </a14:m>
                <a:endParaRPr lang="en-US" dirty="0">
                  <a:effectLst/>
                </a:endParaRPr>
              </a:p>
              <a:p>
                <a:pPr lvl="1"/>
                <a:r>
                  <a:rPr lang="en-US" dirty="0"/>
                  <a:t>scaling a</a:t>
                </a:r>
                <a:r>
                  <a:rPr lang="en-US" dirty="0">
                    <a:effectLst/>
                  </a:rPr>
                  <a:t>voids inputs to the </a:t>
                </a:r>
                <a:r>
                  <a:rPr lang="en-US" dirty="0" err="1">
                    <a:effectLst/>
                  </a:rPr>
                  <a:t>softmax</a:t>
                </a:r>
                <a:r>
                  <a:rPr lang="en-US" dirty="0">
                    <a:effectLst/>
                  </a:rPr>
                  <a:t> function from growing too large</a:t>
                </a:r>
                <a:br>
                  <a:rPr lang="en-US" dirty="0">
                    <a:effectLst/>
                  </a:rPr>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r>
                          <a:rPr lang="fr-CH" i="1">
                            <a:latin typeface="Cambria Math" panose="02040503050406030204" pitchFamily="18" charset="0"/>
                          </a:rPr>
                          <m:t>′</m:t>
                        </m:r>
                      </m:e>
                      <m:sub>
                        <m:r>
                          <a:rPr lang="en-US" i="1">
                            <a:latin typeface="Cambria Math" panose="02040503050406030204" pitchFamily="18" charset="0"/>
                          </a:rPr>
                          <m:t>𝑖𝑗</m:t>
                        </m:r>
                      </m:sub>
                    </m:sSub>
                    <m:r>
                      <a:rPr lang="fr-CH" i="1">
                        <a:latin typeface="Cambria Math" panose="02040503050406030204" pitchFamily="18" charset="0"/>
                      </a:rPr>
                      <m:t>=</m:t>
                    </m:r>
                    <m:f>
                      <m:fPr>
                        <m:ctrlPr>
                          <a:rPr lang="fr-CH" i="1" smtClean="0">
                            <a:latin typeface="Cambria Math" panose="02040503050406030204" pitchFamily="18" charset="0"/>
                          </a:rPr>
                        </m:ctrlPr>
                      </m:fPr>
                      <m:num>
                        <m:sSubSup>
                          <m:sSubSupPr>
                            <m:ctrlPr>
                              <a:rPr lang="fr-CH" i="1">
                                <a:latin typeface="Cambria Math" panose="02040503050406030204" pitchFamily="18" charset="0"/>
                              </a:rPr>
                            </m:ctrlPr>
                          </m:sSubSupPr>
                          <m:e>
                            <m:r>
                              <a:rPr lang="fr-CH" b="1" i="1">
                                <a:latin typeface="Cambria Math" panose="02040503050406030204" pitchFamily="18" charset="0"/>
                              </a:rPr>
                              <m:t>𝒒</m:t>
                            </m:r>
                          </m:e>
                          <m:sub>
                            <m:r>
                              <a:rPr lang="fr-CH" i="1">
                                <a:latin typeface="Cambria Math" panose="02040503050406030204" pitchFamily="18" charset="0"/>
                              </a:rPr>
                              <m:t>𝑖</m:t>
                            </m:r>
                          </m:sub>
                          <m:sup>
                            <m:r>
                              <a:rPr lang="fr-CH" i="1">
                                <a:latin typeface="Cambria Math" panose="02040503050406030204" pitchFamily="18" charset="0"/>
                              </a:rPr>
                              <m:t>𝑡</m:t>
                            </m:r>
                          </m:sup>
                        </m:sSubSup>
                        <m:sSub>
                          <m:sSubPr>
                            <m:ctrlPr>
                              <a:rPr lang="en-US" i="1">
                                <a:latin typeface="Cambria Math" panose="02040503050406030204" pitchFamily="18" charset="0"/>
                              </a:rPr>
                            </m:ctrlPr>
                          </m:sSubPr>
                          <m:e>
                            <m:r>
                              <a:rPr lang="fr-CH" b="1" i="1">
                                <a:latin typeface="Cambria Math" panose="02040503050406030204" pitchFamily="18" charset="0"/>
                              </a:rPr>
                              <m:t>𝒌</m:t>
                            </m:r>
                          </m:e>
                          <m:sub>
                            <m:r>
                              <a:rPr lang="en-US" i="1">
                                <a:latin typeface="Cambria Math" panose="02040503050406030204" pitchFamily="18" charset="0"/>
                              </a:rPr>
                              <m:t>𝑗</m:t>
                            </m:r>
                          </m:sub>
                        </m:sSub>
                      </m:num>
                      <m:den>
                        <m:rad>
                          <m:radPr>
                            <m:degHide m:val="on"/>
                            <m:ctrlPr>
                              <a:rPr lang="fr-CH" i="1" smtClean="0">
                                <a:latin typeface="Cambria Math" panose="02040503050406030204" pitchFamily="18" charset="0"/>
                              </a:rPr>
                            </m:ctrlPr>
                          </m:radPr>
                          <m:deg/>
                          <m:e>
                            <m:r>
                              <a:rPr lang="fr-CH" b="0" i="1" smtClean="0">
                                <a:latin typeface="Cambria Math" panose="02040503050406030204" pitchFamily="18" charset="0"/>
                              </a:rPr>
                              <m:t>𝑑</m:t>
                            </m:r>
                          </m:e>
                        </m:rad>
                      </m:den>
                    </m:f>
                  </m:oMath>
                </a14:m>
                <a:endParaRPr lang="en-US" dirty="0">
                  <a:effectLst/>
                </a:endParaRPr>
              </a:p>
              <a:p>
                <a:r>
                  <a:rPr lang="en-US" dirty="0"/>
                  <a:t>Note: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e>
                        </m:d>
                      </m:e>
                      <m:sub>
                        <m:r>
                          <a:rPr lang="en-US" i="1">
                            <a:latin typeface="Cambria Math" panose="02040503050406030204" pitchFamily="18" charset="0"/>
                          </a:rPr>
                          <m:t>2</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fr-CH" b="0" i="1" smtClean="0">
                            <a:latin typeface="Cambria Math" panose="02040503050406030204" pitchFamily="18" charset="0"/>
                          </a:rPr>
                          <m:t>𝑑</m:t>
                        </m:r>
                      </m:e>
                    </m:rad>
                    <m:r>
                      <a:rPr lang="en-US" i="1">
                        <a:latin typeface="Cambria Math" panose="02040503050406030204" pitchFamily="18" charset="0"/>
                      </a:rPr>
                      <m:t>𝑐</m:t>
                    </m:r>
                  </m:oMath>
                </a14:m>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0CAF9B30-7F93-C242-BB7B-65E3D50BB74E}"/>
                  </a:ext>
                </a:extLst>
              </p:cNvPr>
              <p:cNvSpPr>
                <a:spLocks noGrp="1" noRot="1" noChangeAspect="1" noMove="1" noResize="1" noEditPoints="1" noAdjustHandles="1" noChangeArrowheads="1" noChangeShapeType="1" noTextEdit="1"/>
              </p:cNvSpPr>
              <p:nvPr>
                <p:ph idx="1"/>
              </p:nvPr>
            </p:nvSpPr>
            <p:spPr>
              <a:blipFill>
                <a:blip r:embed="rId3"/>
                <a:stretch>
                  <a:fillRect l="-1829" t="-1511" r="-1220" b="-4786"/>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E3D6D9F-4FA3-034C-81B3-F5D4DC755F64}"/>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37737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2F6-C48F-374D-A6B8-A8DF6918F126}"/>
              </a:ext>
            </a:extLst>
          </p:cNvPr>
          <p:cNvSpPr>
            <a:spLocks noGrp="1"/>
          </p:cNvSpPr>
          <p:nvPr>
            <p:ph type="title"/>
          </p:nvPr>
        </p:nvSpPr>
        <p:spPr/>
        <p:txBody>
          <a:bodyPr/>
          <a:lstStyle/>
          <a:p>
            <a:r>
              <a:rPr lang="en-US" dirty="0"/>
              <a:t>Multi-head Attention</a:t>
            </a:r>
          </a:p>
        </p:txBody>
      </p:sp>
      <p:sp>
        <p:nvSpPr>
          <p:cNvPr id="3" name="Content Placeholder 2">
            <a:extLst>
              <a:ext uri="{FF2B5EF4-FFF2-40B4-BE49-F238E27FC236}">
                <a16:creationId xmlns:a16="http://schemas.microsoft.com/office/drawing/2014/main" id="{7E62459E-B8EC-4F4A-85BC-87D2787F610B}"/>
              </a:ext>
            </a:extLst>
          </p:cNvPr>
          <p:cNvSpPr>
            <a:spLocks noGrp="1"/>
          </p:cNvSpPr>
          <p:nvPr>
            <p:ph idx="1"/>
          </p:nvPr>
        </p:nvSpPr>
        <p:spPr/>
        <p:txBody>
          <a:bodyPr/>
          <a:lstStyle/>
          <a:p>
            <a:r>
              <a:rPr lang="en-US" dirty="0"/>
              <a:t>A word can mean different things to different neighboring words</a:t>
            </a:r>
          </a:p>
          <a:p>
            <a:endParaRPr lang="en-US" dirty="0"/>
          </a:p>
          <a:p>
            <a:r>
              <a:rPr lang="en-US" dirty="0"/>
              <a:t>Example</a:t>
            </a:r>
          </a:p>
        </p:txBody>
      </p:sp>
      <p:sp>
        <p:nvSpPr>
          <p:cNvPr id="4" name="TextBox 3">
            <a:extLst>
              <a:ext uri="{FF2B5EF4-FFF2-40B4-BE49-F238E27FC236}">
                <a16:creationId xmlns:a16="http://schemas.microsoft.com/office/drawing/2014/main" id="{F160451A-CE97-5347-8FCC-7DBBD1AA67AC}"/>
              </a:ext>
            </a:extLst>
          </p:cNvPr>
          <p:cNvSpPr txBox="1"/>
          <p:nvPr/>
        </p:nvSpPr>
        <p:spPr>
          <a:xfrm>
            <a:off x="1619672" y="3902071"/>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sp>
        <p:nvSpPr>
          <p:cNvPr id="5" name="TextBox 4">
            <a:extLst>
              <a:ext uri="{FF2B5EF4-FFF2-40B4-BE49-F238E27FC236}">
                <a16:creationId xmlns:a16="http://schemas.microsoft.com/office/drawing/2014/main" id="{8BDEB5D7-91CD-7A45-972F-B7B5D673F99D}"/>
              </a:ext>
            </a:extLst>
          </p:cNvPr>
          <p:cNvSpPr txBox="1"/>
          <p:nvPr/>
        </p:nvSpPr>
        <p:spPr>
          <a:xfrm>
            <a:off x="1619672" y="5068057"/>
            <a:ext cx="3569760" cy="507831"/>
          </a:xfrm>
          <a:prstGeom prst="rect">
            <a:avLst/>
          </a:prstGeom>
          <a:noFill/>
        </p:spPr>
        <p:txBody>
          <a:bodyPr wrap="none" rtlCol="0">
            <a:spAutoFit/>
          </a:bodyPr>
          <a:lstStyle/>
          <a:p>
            <a:r>
              <a:rPr lang="en-US" sz="2700" dirty="0">
                <a:latin typeface="Calibri" panose="020F0502020204030204" pitchFamily="34" charset="0"/>
                <a:cs typeface="Calibri" panose="020F0502020204030204" pitchFamily="34" charset="0"/>
              </a:rPr>
              <a:t>Mary gave roses to John</a:t>
            </a:r>
          </a:p>
        </p:txBody>
      </p:sp>
      <p:cxnSp>
        <p:nvCxnSpPr>
          <p:cNvPr id="7" name="Straight Connector 6">
            <a:extLst>
              <a:ext uri="{FF2B5EF4-FFF2-40B4-BE49-F238E27FC236}">
                <a16:creationId xmlns:a16="http://schemas.microsoft.com/office/drawing/2014/main" id="{81DED07D-FC8B-4846-9374-64C4FB69AC83}"/>
              </a:ext>
            </a:extLst>
          </p:cNvPr>
          <p:cNvCxnSpPr/>
          <p:nvPr/>
        </p:nvCxnSpPr>
        <p:spPr>
          <a:xfrm>
            <a:off x="2077007" y="4386819"/>
            <a:ext cx="700549" cy="761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DBFC4-F6B1-AD41-A9A6-AA36294DCCA6}"/>
              </a:ext>
            </a:extLst>
          </p:cNvPr>
          <p:cNvCxnSpPr>
            <a:cxnSpLocks/>
          </p:cNvCxnSpPr>
          <p:nvPr/>
        </p:nvCxnSpPr>
        <p:spPr>
          <a:xfrm flipH="1">
            <a:off x="2777556" y="4386817"/>
            <a:ext cx="848032"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C83093-131F-7D49-B4F9-60621C48CF09}"/>
              </a:ext>
            </a:extLst>
          </p:cNvPr>
          <p:cNvCxnSpPr>
            <a:cxnSpLocks/>
          </p:cNvCxnSpPr>
          <p:nvPr/>
        </p:nvCxnSpPr>
        <p:spPr>
          <a:xfrm flipH="1">
            <a:off x="2777556" y="4386817"/>
            <a:ext cx="1968910" cy="7614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16B5C3-9EC1-3943-AA79-91EF8583DBF6}"/>
              </a:ext>
            </a:extLst>
          </p:cNvPr>
          <p:cNvSpPr txBox="1"/>
          <p:nvPr/>
        </p:nvSpPr>
        <p:spPr>
          <a:xfrm>
            <a:off x="1781922" y="4767563"/>
            <a:ext cx="548548"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a:t>
            </a:r>
          </a:p>
        </p:txBody>
      </p:sp>
      <p:sp>
        <p:nvSpPr>
          <p:cNvPr id="15" name="TextBox 14">
            <a:extLst>
              <a:ext uri="{FF2B5EF4-FFF2-40B4-BE49-F238E27FC236}">
                <a16:creationId xmlns:a16="http://schemas.microsoft.com/office/drawing/2014/main" id="{570FA532-4535-D443-B5FA-1AA4DACFD5DE}"/>
              </a:ext>
            </a:extLst>
          </p:cNvPr>
          <p:cNvSpPr txBox="1"/>
          <p:nvPr/>
        </p:nvSpPr>
        <p:spPr>
          <a:xfrm>
            <a:off x="2775528" y="4419059"/>
            <a:ext cx="604333"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what</a:t>
            </a:r>
          </a:p>
        </p:txBody>
      </p:sp>
      <p:sp>
        <p:nvSpPr>
          <p:cNvPr id="16" name="TextBox 15">
            <a:extLst>
              <a:ext uri="{FF2B5EF4-FFF2-40B4-BE49-F238E27FC236}">
                <a16:creationId xmlns:a16="http://schemas.microsoft.com/office/drawing/2014/main" id="{1B23DB18-64CD-4F4C-BE08-933876CEC76E}"/>
              </a:ext>
            </a:extLst>
          </p:cNvPr>
          <p:cNvSpPr txBox="1"/>
          <p:nvPr/>
        </p:nvSpPr>
        <p:spPr>
          <a:xfrm>
            <a:off x="3646676" y="4758818"/>
            <a:ext cx="712054"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whom</a:t>
            </a:r>
          </a:p>
        </p:txBody>
      </p:sp>
      <p:sp>
        <p:nvSpPr>
          <p:cNvPr id="18" name="TextBox 17">
            <a:extLst>
              <a:ext uri="{FF2B5EF4-FFF2-40B4-BE49-F238E27FC236}">
                <a16:creationId xmlns:a16="http://schemas.microsoft.com/office/drawing/2014/main" id="{25374240-B5D6-414C-A5D2-EE5AEEBC7407}"/>
              </a:ext>
            </a:extLst>
          </p:cNvPr>
          <p:cNvSpPr txBox="1"/>
          <p:nvPr/>
        </p:nvSpPr>
        <p:spPr>
          <a:xfrm>
            <a:off x="5158534" y="4624474"/>
            <a:ext cx="356770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3 different types of relationships</a:t>
            </a:r>
          </a:p>
        </p:txBody>
      </p:sp>
      <p:sp>
        <p:nvSpPr>
          <p:cNvPr id="6" name="Footer Placeholder 5">
            <a:extLst>
              <a:ext uri="{FF2B5EF4-FFF2-40B4-BE49-F238E27FC236}">
                <a16:creationId xmlns:a16="http://schemas.microsoft.com/office/drawing/2014/main" id="{2224C84F-B601-4942-B106-710B0E7ED73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495386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2C34-74AE-4941-A4CE-51EF6397DCEC}"/>
              </a:ext>
            </a:extLst>
          </p:cNvPr>
          <p:cNvSpPr>
            <a:spLocks noGrp="1"/>
          </p:cNvSpPr>
          <p:nvPr>
            <p:ph type="title"/>
          </p:nvPr>
        </p:nvSpPr>
        <p:spPr/>
        <p:txBody>
          <a:bodyPr/>
          <a:lstStyle/>
          <a:p>
            <a:r>
              <a:rPr lang="en-US" dirty="0"/>
              <a:t>Multi-head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C5DEF-2281-D047-9A9A-543F8E658CC1}"/>
                  </a:ext>
                </a:extLst>
              </p:cNvPr>
              <p:cNvSpPr>
                <a:spLocks noGrp="1"/>
              </p:cNvSpPr>
              <p:nvPr>
                <p:ph idx="1"/>
              </p:nvPr>
            </p:nvSpPr>
            <p:spPr/>
            <p:txBody>
              <a:bodyPr/>
              <a:lstStyle/>
              <a:p>
                <a:r>
                  <a:rPr lang="en-US" dirty="0"/>
                  <a:t>Allow the model to learn different relationships separately</a:t>
                </a:r>
              </a:p>
              <a:p>
                <a:pPr lvl="1"/>
                <a:r>
                  <a:rPr lang="en-US" dirty="0"/>
                  <a:t>Use </a:t>
                </a:r>
                <a14:m>
                  <m:oMath xmlns:m="http://schemas.openxmlformats.org/officeDocument/2006/math">
                    <m:r>
                      <a:rPr lang="en-US" b="0" i="1" smtClean="0">
                        <a:latin typeface="Cambria Math" panose="02040503050406030204" pitchFamily="18" charset="0"/>
                      </a:rPr>
                      <m:t>𝑡</m:t>
                    </m:r>
                  </m:oMath>
                </a14:m>
                <a:r>
                  <a:rPr lang="en-US" dirty="0"/>
                  <a:t> different attention mechanisms</a:t>
                </a:r>
              </a:p>
              <a:p>
                <a:pPr lvl="1"/>
                <a:r>
                  <a:rPr lang="en-US" dirty="0"/>
                  <a:t>Each with different query, key, value matrices </a:t>
                </a:r>
                <a:br>
                  <a:rPr lang="en-US" dirty="0"/>
                </a:br>
                <a14:m>
                  <m:oMath xmlns:m="http://schemas.openxmlformats.org/officeDocument/2006/math">
                    <m:sSubSup>
                      <m:sSubSupPr>
                        <m:ctrlPr>
                          <a:rPr lang="en-US" i="1" smtClean="0">
                            <a:latin typeface="Cambria Math" panose="02040503050406030204" pitchFamily="18" charset="0"/>
                          </a:rPr>
                        </m:ctrlPr>
                      </m:sSubSupPr>
                      <m:e>
                        <m:r>
                          <a:rPr lang="fr-CH" b="0" i="1" smtClean="0">
                            <a:latin typeface="Cambria Math" panose="02040503050406030204" pitchFamily="18" charset="0"/>
                          </a:rPr>
                          <m:t>𝑊</m:t>
                        </m:r>
                      </m:e>
                      <m:sub>
                        <m:r>
                          <a:rPr lang="fr-CH" b="0" i="1" smtClean="0">
                            <a:latin typeface="Cambria Math" panose="02040503050406030204" pitchFamily="18" charset="0"/>
                          </a:rPr>
                          <m:t>𝑞</m:t>
                        </m:r>
                      </m:sub>
                      <m:sup>
                        <m:r>
                          <a:rPr lang="fr-CH" b="0" i="1" smtClean="0">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𝑘</m:t>
                        </m:r>
                      </m:sub>
                      <m:sup>
                        <m:r>
                          <a:rPr lang="fr-CH" i="1">
                            <a:latin typeface="Cambria Math" panose="02040503050406030204" pitchFamily="18" charset="0"/>
                          </a:rPr>
                          <m:t>𝑚</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fr-CH" i="1">
                            <a:latin typeface="Cambria Math" panose="02040503050406030204" pitchFamily="18" charset="0"/>
                          </a:rPr>
                          <m:t>𝑊</m:t>
                        </m:r>
                      </m:e>
                      <m:sub>
                        <m:r>
                          <a:rPr lang="fr-CH" b="0" i="1" smtClean="0">
                            <a:latin typeface="Cambria Math" panose="02040503050406030204" pitchFamily="18" charset="0"/>
                          </a:rPr>
                          <m:t>𝑣</m:t>
                        </m:r>
                      </m:sub>
                      <m:sup>
                        <m:r>
                          <a:rPr lang="fr-CH" i="1">
                            <a:latin typeface="Cambria Math" panose="02040503050406030204" pitchFamily="18" charset="0"/>
                          </a:rPr>
                          <m:t>𝑚</m:t>
                        </m:r>
                      </m:sup>
                    </m:sSubSup>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r>
                      <a:rPr lang="en-US" i="1" dirty="0" smtClean="0">
                        <a:latin typeface="Cambria Math" panose="02040503050406030204" pitchFamily="18" charset="0"/>
                      </a:rPr>
                      <m:t>𝑡</m:t>
                    </m:r>
                  </m:oMath>
                </a14:m>
                <a:endParaRPr lang="en-US" dirty="0"/>
              </a:p>
              <a:p>
                <a:pPr lvl="1"/>
                <a:endParaRPr lang="en-US" dirty="0"/>
              </a:p>
              <a:p>
                <a:r>
                  <a:rPr lang="en-US" dirty="0"/>
                  <a:t>These are called </a:t>
                </a:r>
                <a:r>
                  <a:rPr lang="en-US" b="1" dirty="0"/>
                  <a:t>attention heads</a:t>
                </a:r>
              </a:p>
              <a:p>
                <a:pPr marL="457200" indent="-457200">
                  <a:buFont typeface="Arial" panose="020B0604020202020204" pitchFamily="34" charset="0"/>
                  <a:buChar char="•"/>
                </a:pPr>
                <a:r>
                  <a:rPr lang="en-US" sz="2800" dirty="0"/>
                  <a:t>Each attention head produces a different output vector</a:t>
                </a:r>
              </a:p>
            </p:txBody>
          </p:sp>
        </mc:Choice>
        <mc:Fallback xmlns="">
          <p:sp>
            <p:nvSpPr>
              <p:cNvPr id="3" name="Content Placeholder 2">
                <a:extLst>
                  <a:ext uri="{FF2B5EF4-FFF2-40B4-BE49-F238E27FC236}">
                    <a16:creationId xmlns:a16="http://schemas.microsoft.com/office/drawing/2014/main" id="{099C5DEF-2281-D047-9A9A-543F8E658CC1}"/>
                  </a:ext>
                </a:extLst>
              </p:cNvPr>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B19A7C-2EEF-7B4D-902B-2E6C2685BC92}"/>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35700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E9B9-0B22-8D45-9E49-FAE74A582B84}"/>
              </a:ext>
            </a:extLst>
          </p:cNvPr>
          <p:cNvSpPr>
            <a:spLocks noGrp="1"/>
          </p:cNvSpPr>
          <p:nvPr>
            <p:ph type="title"/>
          </p:nvPr>
        </p:nvSpPr>
        <p:spPr/>
        <p:txBody>
          <a:bodyPr/>
          <a:lstStyle/>
          <a:p>
            <a:r>
              <a:rPr lang="en-US" dirty="0"/>
              <a:t>Combining Multi-head Attention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4A25B-AFEC-4147-AE3A-B554ED1C48FC}"/>
                  </a:ext>
                </a:extLst>
              </p:cNvPr>
              <p:cNvSpPr>
                <a:spLocks noGrp="1"/>
              </p:cNvSpPr>
              <p:nvPr>
                <p:ph idx="1"/>
              </p:nvPr>
            </p:nvSpPr>
            <p:spPr/>
            <p:txBody>
              <a:bodyPr/>
              <a:lstStyle/>
              <a:p>
                <a:r>
                  <a:rPr lang="en-US" dirty="0"/>
                  <a:t>Concatenate the different outputs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r>
                          <a:rPr lang="fr-CH" b="0" i="1" smtClean="0">
                            <a:latin typeface="Cambria Math" panose="02040503050406030204" pitchFamily="18" charset="0"/>
                          </a:rPr>
                          <m:t>𝑚</m:t>
                        </m:r>
                      </m:sub>
                    </m:sSub>
                    <m:r>
                      <a:rPr lang="fr-CH" b="0" i="1" smtClean="0">
                        <a:latin typeface="Cambria Math" panose="02040503050406030204" pitchFamily="18" charset="0"/>
                      </a:rPr>
                      <m:t>, </m:t>
                    </m:r>
                    <m:r>
                      <a:rPr lang="fr-CH" b="0" i="1" smtClean="0">
                        <a:latin typeface="Cambria Math" panose="02040503050406030204" pitchFamily="18" charset="0"/>
                      </a:rPr>
                      <m:t>𝑚</m:t>
                    </m:r>
                    <m:r>
                      <a:rPr lang="fr-CH" b="0" i="1" smtClean="0">
                        <a:latin typeface="Cambria Math" panose="02040503050406030204" pitchFamily="18" charset="0"/>
                      </a:rPr>
                      <m:t>=1,…,</m:t>
                    </m:r>
                    <m:r>
                      <a:rPr lang="fr-CH" b="0" i="1" smtClean="0">
                        <a:latin typeface="Cambria Math" panose="02040503050406030204" pitchFamily="18" charset="0"/>
                      </a:rPr>
                      <m:t>𝑡</m:t>
                    </m:r>
                  </m:oMath>
                </a14:m>
                <a:r>
                  <a:rPr lang="en-US" dirty="0"/>
                  <a:t> of multiple attention heads</a:t>
                </a:r>
              </a:p>
              <a:p>
                <a:endParaRPr lang="en-US" dirty="0"/>
              </a:p>
              <a:p>
                <a:r>
                  <a:rPr lang="en-US" dirty="0"/>
                  <a:t>Apply a linear transformation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oMath>
                </a14:m>
                <a:r>
                  <a:rPr lang="en-US" dirty="0"/>
                  <a:t>to produce an output vector of dimension </a:t>
                </a:r>
                <a14:m>
                  <m:oMath xmlns:m="http://schemas.openxmlformats.org/officeDocument/2006/math">
                    <m:r>
                      <a:rPr lang="fr-CH" b="0" i="1" smtClean="0">
                        <a:latin typeface="Cambria Math" panose="02040503050406030204" pitchFamily="18" charset="0"/>
                      </a:rPr>
                      <m:t>𝑑</m:t>
                    </m:r>
                  </m:oMath>
                </a14:m>
                <a:endParaRPr lang="en-US" dirty="0"/>
              </a:p>
              <a:p>
                <a:pPr marL="1200150"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𝐿</m:t>
                    </m:r>
                  </m:oMath>
                </a14:m>
                <a:r>
                  <a:rPr lang="en-US" dirty="0"/>
                  <a:t> is a </a:t>
                </a:r>
                <a14:m>
                  <m:oMath xmlns:m="http://schemas.openxmlformats.org/officeDocument/2006/math">
                    <m:r>
                      <a:rPr lang="en-US" i="1">
                        <a:latin typeface="Cambria Math" panose="02040503050406030204" pitchFamily="18" charset="0"/>
                      </a:rPr>
                      <m:t>𝑡</m:t>
                    </m:r>
                    <m:r>
                      <a:rPr lang="fr-CH"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𝑑</m:t>
                    </m:r>
                  </m:oMath>
                </a14:m>
                <a:r>
                  <a:rPr lang="en-US" dirty="0"/>
                  <a:t> matrix</a:t>
                </a:r>
              </a:p>
              <a:p>
                <a:pPr marL="1200150" lvl="1" indent="-45720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𝐿</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r>
                          <a:rPr lang="fr-CH" b="0" i="1" smtClean="0">
                            <a:latin typeface="Cambria Math" panose="02040503050406030204" pitchFamily="18" charset="0"/>
                          </a:rPr>
                          <m:t>1</m:t>
                        </m:r>
                      </m:sub>
                    </m:sSub>
                    <m:r>
                      <a:rPr lang="fr-CH" b="0" i="1" smtClean="0">
                        <a:latin typeface="Cambria Math" panose="02040503050406030204" pitchFamily="18" charset="0"/>
                        <a:ea typeface="Cambria Math" panose="02040503050406030204" pitchFamily="18" charset="0"/>
                      </a:rPr>
                      <m:t>⨁…</m:t>
                    </m:r>
                    <m:sSub>
                      <m:sSubPr>
                        <m:ctrlPr>
                          <a:rPr lang="fr-CH" i="1">
                            <a:latin typeface="Cambria Math" panose="02040503050406030204" pitchFamily="18" charset="0"/>
                          </a:rPr>
                        </m:ctrlPr>
                      </m:sSubPr>
                      <m:e>
                        <m:r>
                          <a:rPr lang="fr-CH" i="1" smtClean="0">
                            <a:latin typeface="Cambria Math" panose="02040503050406030204" pitchFamily="18" charset="0"/>
                            <a:ea typeface="Cambria Math" panose="02040503050406030204" pitchFamily="18" charset="0"/>
                          </a:rPr>
                          <m:t>⨁</m:t>
                        </m:r>
                        <m:r>
                          <a:rPr lang="fr-CH" b="1" i="1">
                            <a:latin typeface="Cambria Math" panose="02040503050406030204" pitchFamily="18" charset="0"/>
                          </a:rPr>
                          <m:t>𝒚</m:t>
                        </m:r>
                      </m:e>
                      <m:sub>
                        <m:r>
                          <a:rPr lang="fr-CH" i="1">
                            <a:latin typeface="Cambria Math" panose="02040503050406030204" pitchFamily="18" charset="0"/>
                          </a:rPr>
                          <m:t>𝑖</m:t>
                        </m:r>
                        <m:r>
                          <a:rPr lang="fr-CH" b="0" i="1" smtClean="0">
                            <a:latin typeface="Cambria Math" panose="02040503050406030204" pitchFamily="18" charset="0"/>
                          </a:rPr>
                          <m:t>𝑡</m:t>
                        </m:r>
                      </m:sub>
                    </m:sSub>
                    <m:r>
                      <a:rPr lang="fr-CH"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464A25B-AFEC-4147-AE3A-B554ED1C48FC}"/>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B1F9AEE-87C0-E04B-877C-933AC48FA00A}"/>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912047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EBB9-3E10-FB48-B7A9-A257C68F618D}"/>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EB10A4EA-4A6A-D141-9907-CF0E9DAB9865}"/>
              </a:ext>
            </a:extLst>
          </p:cNvPr>
          <p:cNvSpPr>
            <a:spLocks noGrp="1"/>
          </p:cNvSpPr>
          <p:nvPr>
            <p:ph idx="1"/>
          </p:nvPr>
        </p:nvSpPr>
        <p:spPr/>
        <p:txBody>
          <a:bodyPr/>
          <a:lstStyle/>
          <a:p>
            <a:r>
              <a:rPr lang="en-US" dirty="0"/>
              <a:t>Transformers use the self-attention mechanism as building block</a:t>
            </a:r>
          </a:p>
          <a:p>
            <a:endParaRPr lang="en-US" dirty="0"/>
          </a:p>
        </p:txBody>
      </p:sp>
      <p:pic>
        <p:nvPicPr>
          <p:cNvPr id="5" name="Picture 4">
            <a:extLst>
              <a:ext uri="{FF2B5EF4-FFF2-40B4-BE49-F238E27FC236}">
                <a16:creationId xmlns:a16="http://schemas.microsoft.com/office/drawing/2014/main" id="{81A6BD4F-6313-0F41-90E6-BAA2D718C83E}"/>
              </a:ext>
            </a:extLst>
          </p:cNvPr>
          <p:cNvPicPr>
            <a:picLocks noChangeAspect="1"/>
          </p:cNvPicPr>
          <p:nvPr/>
        </p:nvPicPr>
        <p:blipFill>
          <a:blip r:embed="rId3"/>
          <a:stretch>
            <a:fillRect/>
          </a:stretch>
        </p:blipFill>
        <p:spPr>
          <a:xfrm>
            <a:off x="539552" y="2708920"/>
            <a:ext cx="7427111" cy="3168352"/>
          </a:xfrm>
          <a:prstGeom prst="rect">
            <a:avLst/>
          </a:prstGeom>
        </p:spPr>
      </p:pic>
      <p:sp>
        <p:nvSpPr>
          <p:cNvPr id="4" name="Footer Placeholder 3">
            <a:extLst>
              <a:ext uri="{FF2B5EF4-FFF2-40B4-BE49-F238E27FC236}">
                <a16:creationId xmlns:a16="http://schemas.microsoft.com/office/drawing/2014/main" id="{385FA50B-6349-E74E-AAFF-546E2AB4969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55926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508F-20BC-7645-B662-A6FAB537F52C}"/>
              </a:ext>
            </a:extLst>
          </p:cNvPr>
          <p:cNvSpPr>
            <a:spLocks noGrp="1"/>
          </p:cNvSpPr>
          <p:nvPr>
            <p:ph type="title"/>
          </p:nvPr>
        </p:nvSpPr>
        <p:spPr/>
        <p:txBody>
          <a:bodyPr/>
          <a:lstStyle/>
          <a:p>
            <a:r>
              <a:rPr lang="en-US" dirty="0"/>
              <a:t>Layer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1142E-3AAA-064B-8E36-870D0028D828}"/>
                  </a:ext>
                </a:extLst>
              </p:cNvPr>
              <p:cNvSpPr>
                <a:spLocks noGrp="1"/>
              </p:cNvSpPr>
              <p:nvPr>
                <p:ph idx="1"/>
              </p:nvPr>
            </p:nvSpPr>
            <p:spPr/>
            <p:txBody>
              <a:bodyPr/>
              <a:lstStyle/>
              <a:p>
                <a:r>
                  <a:rPr lang="en-US" dirty="0"/>
                  <a:t>The outputs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oMath>
                </a14:m>
                <a:r>
                  <a:rPr lang="en-US" dirty="0"/>
                  <a:t> of the self-attention are normalized, i.e., centered around the mean and scaled by the standard deviation</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fr-CH" b="1" i="1" smtClean="0">
                                  <a:latin typeface="Cambria Math" panose="02040503050406030204" pitchFamily="18" charset="0"/>
                                </a:rPr>
                                <m:t>𝒚</m:t>
                              </m:r>
                            </m:e>
                          </m:acc>
                        </m:e>
                        <m:sub>
                          <m:r>
                            <a:rPr lang="fr-CH" b="0" i="1" smtClean="0">
                              <a:latin typeface="Cambria Math" panose="02040503050406030204" pitchFamily="18" charset="0"/>
                            </a:rPr>
                            <m:t>𝑖</m:t>
                          </m:r>
                        </m:sub>
                      </m:sSub>
                      <m:r>
                        <a:rPr lang="fr-CH" b="0" i="1" smtClean="0">
                          <a:latin typeface="Cambria Math" panose="02040503050406030204" pitchFamily="18"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r>
                            <a:rPr lang="fr-CH" b="0" i="1" smtClean="0">
                              <a:latin typeface="Cambria Math" panose="02040503050406030204" pitchFamily="18" charset="0"/>
                            </a:rPr>
                            <m:t>𝐸</m:t>
                          </m:r>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1" i="1" smtClean="0">
                                  <a:latin typeface="Cambria Math" panose="02040503050406030204" pitchFamily="18" charset="0"/>
                                </a:rPr>
                                <m:t>𝒚</m:t>
                              </m:r>
                            </m:e>
                            <m:sub>
                              <m:r>
                                <a:rPr lang="fr-CH" b="0" i="1" smtClean="0">
                                  <a:latin typeface="Cambria Math" panose="02040503050406030204" pitchFamily="18" charset="0"/>
                                </a:rPr>
                                <m:t>𝑖</m:t>
                              </m:r>
                            </m:sub>
                          </m:sSub>
                          <m:r>
                            <a:rPr lang="fr-CH" b="0" i="1" smtClean="0">
                              <a:latin typeface="Cambria Math" panose="02040503050406030204" pitchFamily="18" charset="0"/>
                            </a:rPr>
                            <m:t>]</m:t>
                          </m:r>
                        </m:num>
                        <m:den>
                          <m:rad>
                            <m:radPr>
                              <m:degHide m:val="on"/>
                              <m:ctrlPr>
                                <a:rPr lang="fr-CH" b="0" i="1" smtClean="0">
                                  <a:latin typeface="Cambria Math" panose="02040503050406030204" pitchFamily="18" charset="0"/>
                                </a:rPr>
                              </m:ctrlPr>
                            </m:radPr>
                            <m:deg/>
                            <m:e>
                              <m:r>
                                <a:rPr lang="fr-CH" b="0" i="1" smtClean="0">
                                  <a:latin typeface="Cambria Math" panose="02040503050406030204" pitchFamily="18" charset="0"/>
                                </a:rPr>
                                <m:t>𝑉</m:t>
                              </m:r>
                              <m:d>
                                <m:dPr>
                                  <m:begChr m:val="["/>
                                  <m:endChr m:val="]"/>
                                  <m:ctrlPr>
                                    <a:rPr lang="fr-CH" b="0" i="1" smtClean="0">
                                      <a:latin typeface="Cambria Math" panose="02040503050406030204" pitchFamily="18" charset="0"/>
                                    </a:rPr>
                                  </m:ctrlPr>
                                </m:dPr>
                                <m:e>
                                  <m:sSub>
                                    <m:sSubPr>
                                      <m:ctrlPr>
                                        <a:rPr lang="fr-CH" i="1">
                                          <a:latin typeface="Cambria Math" panose="02040503050406030204" pitchFamily="18" charset="0"/>
                                        </a:rPr>
                                      </m:ctrlPr>
                                    </m:sSubPr>
                                    <m:e>
                                      <m:r>
                                        <a:rPr lang="fr-CH" b="1" i="1">
                                          <a:latin typeface="Cambria Math" panose="02040503050406030204" pitchFamily="18" charset="0"/>
                                        </a:rPr>
                                        <m:t>𝒚</m:t>
                                      </m:r>
                                    </m:e>
                                    <m:sub>
                                      <m:r>
                                        <a:rPr lang="fr-CH" i="1">
                                          <a:latin typeface="Cambria Math" panose="02040503050406030204" pitchFamily="18" charset="0"/>
                                        </a:rPr>
                                        <m:t>𝑖</m:t>
                                      </m:r>
                                    </m:sub>
                                  </m:sSub>
                                </m:e>
                              </m:d>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𝜀</m:t>
                              </m:r>
                            </m:e>
                          </m:rad>
                        </m:den>
                      </m:f>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𝛽</m:t>
                      </m:r>
                    </m:oMath>
                  </m:oMathPara>
                </a14:m>
                <a:endParaRPr lang="en-US" dirty="0"/>
              </a:p>
              <a:p>
                <a:endParaRPr lang="en-US" dirty="0"/>
              </a:p>
              <a:p>
                <a14:m>
                  <m:oMath xmlns:m="http://schemas.openxmlformats.org/officeDocument/2006/math">
                    <m:r>
                      <a:rPr lang="en-US"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parameters that are learnt for each layer separately</a:t>
                </a:r>
              </a:p>
              <a:p>
                <a:endParaRPr lang="en-US" dirty="0"/>
              </a:p>
            </p:txBody>
          </p:sp>
        </mc:Choice>
        <mc:Fallback xmlns="">
          <p:sp>
            <p:nvSpPr>
              <p:cNvPr id="3" name="Content Placeholder 2">
                <a:extLst>
                  <a:ext uri="{FF2B5EF4-FFF2-40B4-BE49-F238E27FC236}">
                    <a16:creationId xmlns:a16="http://schemas.microsoft.com/office/drawing/2014/main" id="{F371142E-3AAA-064B-8E36-870D0028D828}"/>
                  </a:ext>
                </a:extLst>
              </p:cNvPr>
              <p:cNvSpPr>
                <a:spLocks noGrp="1" noRot="1" noChangeAspect="1" noMove="1" noResize="1" noEditPoints="1" noAdjustHandles="1" noChangeArrowheads="1" noChangeShapeType="1" noTextEdit="1"/>
              </p:cNvSpPr>
              <p:nvPr>
                <p:ph idx="1"/>
              </p:nvPr>
            </p:nvSpPr>
            <p:spPr>
              <a:blipFill>
                <a:blip r:embed="rId3"/>
                <a:stretch>
                  <a:fillRect l="-1829" t="-1511" r="-305" b="-2015"/>
                </a:stretch>
              </a:blipFill>
            </p:spPr>
            <p:txBody>
              <a:bodyPr/>
              <a:lstStyle/>
              <a:p>
                <a:r>
                  <a:rPr lang="en-CH">
                    <a:noFill/>
                  </a:rPr>
                  <a:t> </a:t>
                </a:r>
              </a:p>
            </p:txBody>
          </p:sp>
        </mc:Fallback>
      </mc:AlternateContent>
      <p:sp>
        <p:nvSpPr>
          <p:cNvPr id="5" name="Footer Placeholder 4">
            <a:extLst>
              <a:ext uri="{FF2B5EF4-FFF2-40B4-BE49-F238E27FC236}">
                <a16:creationId xmlns:a16="http://schemas.microsoft.com/office/drawing/2014/main" id="{42116DB6-0392-2C47-9E7E-E3728A955E6F}"/>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110204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8AE0-5CBA-0D42-B05A-1EB9B3D7DDE9}"/>
              </a:ext>
            </a:extLst>
          </p:cNvPr>
          <p:cNvSpPr>
            <a:spLocks noGrp="1"/>
          </p:cNvSpPr>
          <p:nvPr>
            <p:ph type="title"/>
          </p:nvPr>
        </p:nvSpPr>
        <p:spPr/>
        <p:txBody>
          <a:bodyPr/>
          <a:lstStyle/>
          <a:p>
            <a:r>
              <a:rPr lang="en-US" dirty="0"/>
              <a:t>MLP – Multilayer Perceptron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D7922A-E6B5-6348-A4C6-26FB00362442}"/>
                  </a:ext>
                </a:extLst>
              </p:cNvPr>
              <p:cNvSpPr>
                <a:spLocks noGrp="1"/>
              </p:cNvSpPr>
              <p:nvPr>
                <p:ph idx="1"/>
              </p:nvPr>
            </p:nvSpPr>
            <p:spPr/>
            <p:txBody>
              <a:bodyPr/>
              <a:lstStyle/>
              <a:p>
                <a:r>
                  <a:rPr lang="en-US" dirty="0"/>
                  <a:t>An MLP is one or more linear transformations, each followed by an activation function </a:t>
                </a:r>
                <a:br>
                  <a:rPr lang="en-US" dirty="0"/>
                </a:br>
                <a:r>
                  <a:rPr lang="en-US" dirty="0"/>
                  <a:t>(e.g., sigmoid, </a:t>
                </a:r>
                <a:r>
                  <a:rPr lang="en-US" dirty="0" err="1"/>
                  <a:t>ReLu</a:t>
                </a:r>
                <a:r>
                  <a:rPr lang="en-US" dirty="0"/>
                  <a:t>(x) = max(0,x), tanh)</a:t>
                </a:r>
              </a:p>
              <a:p>
                <a:pPr marL="457200" indent="-457200">
                  <a:buFont typeface="Arial" panose="020B0604020202020204" pitchFamily="34" charset="0"/>
                  <a:buChar char="•"/>
                </a:pPr>
                <a:r>
                  <a:rPr lang="en-US" sz="2800" dirty="0"/>
                  <a:t>Given an input vector </a:t>
                </a:r>
                <a14:m>
                  <m:oMath xmlns:m="http://schemas.openxmlformats.org/officeDocument/2006/math">
                    <m:r>
                      <a:rPr lang="fr-CH" sz="2800" b="1" i="1">
                        <a:latin typeface="Cambria Math" panose="02040503050406030204" pitchFamily="18" charset="0"/>
                      </a:rPr>
                      <m:t>𝒙</m:t>
                    </m:r>
                  </m:oMath>
                </a14:m>
                <a:r>
                  <a:rPr lang="en-US" sz="2800" dirty="0"/>
                  <a:t>, a weight matrix </a:t>
                </a:r>
                <a14:m>
                  <m:oMath xmlns:m="http://schemas.openxmlformats.org/officeDocument/2006/math">
                    <m:r>
                      <a:rPr lang="fr-CH" sz="2800" i="1">
                        <a:latin typeface="Cambria Math" panose="02040503050406030204" pitchFamily="18" charset="0"/>
                      </a:rPr>
                      <m:t>𝑊</m:t>
                    </m:r>
                  </m:oMath>
                </a14:m>
                <a:r>
                  <a:rPr lang="en-US" sz="2800" dirty="0"/>
                  <a:t>, and a bias vector </a:t>
                </a:r>
                <a14:m>
                  <m:oMath xmlns:m="http://schemas.openxmlformats.org/officeDocument/2006/math">
                    <m:r>
                      <a:rPr lang="fr-CH" sz="2800" b="1" i="1">
                        <a:latin typeface="Cambria Math" panose="02040503050406030204" pitchFamily="18" charset="0"/>
                      </a:rPr>
                      <m:t>𝒃</m:t>
                    </m:r>
                  </m:oMath>
                </a14:m>
                <a:r>
                  <a:rPr lang="en-US" sz="2800" dirty="0"/>
                  <a:t>, the output of a single layer of a MLP is computed as</a:t>
                </a:r>
              </a:p>
              <a:p>
                <a:pPr/>
                <a14:m>
                  <m:oMathPara xmlns:m="http://schemas.openxmlformats.org/officeDocument/2006/math">
                    <m:oMathParaPr>
                      <m:jc m:val="centerGroup"/>
                    </m:oMathParaPr>
                    <m:oMath xmlns:m="http://schemas.openxmlformats.org/officeDocument/2006/math">
                      <m:r>
                        <a:rPr lang="fr-CH" sz="2800" b="1" i="1" smtClean="0">
                          <a:latin typeface="Cambria Math" panose="02040503050406030204" pitchFamily="18" charset="0"/>
                        </a:rPr>
                        <m:t>𝒚</m:t>
                      </m:r>
                      <m:r>
                        <a:rPr lang="fr-CH" sz="2800" b="0" i="1" smtClean="0">
                          <a:latin typeface="Cambria Math" panose="02040503050406030204" pitchFamily="18" charset="0"/>
                        </a:rPr>
                        <m:t>=</m:t>
                      </m:r>
                      <m:r>
                        <a:rPr lang="fr-CH" sz="2800" b="0" i="1" smtClean="0">
                          <a:latin typeface="Cambria Math" panose="02040503050406030204" pitchFamily="18" charset="0"/>
                        </a:rPr>
                        <m:t>𝑠𝑖𝑔𝑚𝑜𝑖𝑑</m:t>
                      </m:r>
                      <m:r>
                        <a:rPr lang="fr-CH" sz="2800" b="0" i="1" smtClean="0">
                          <a:latin typeface="Cambria Math" panose="02040503050406030204" pitchFamily="18" charset="0"/>
                        </a:rPr>
                        <m:t>(</m:t>
                      </m:r>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r>
                        <a:rPr lang="fr-CH" sz="2800" b="0" i="1" smtClean="0">
                          <a:latin typeface="Cambria Math" panose="02040503050406030204" pitchFamily="18" charset="0"/>
                        </a:rPr>
                        <m:t>)</m:t>
                      </m:r>
                    </m:oMath>
                  </m:oMathPara>
                </a14:m>
                <a:endParaRPr lang="en-US" sz="2800" dirty="0"/>
              </a:p>
              <a:p>
                <a:pPr marL="457200" indent="-457200">
                  <a:buFont typeface="Arial" panose="020B0604020202020204" pitchFamily="34" charset="0"/>
                  <a:buChar char="•"/>
                </a:pPr>
                <a:r>
                  <a:rPr lang="en-US" sz="2800" dirty="0"/>
                  <a:t>the activation function is applied to each component of the vector </a:t>
                </a:r>
                <a14:m>
                  <m:oMath xmlns:m="http://schemas.openxmlformats.org/officeDocument/2006/math">
                    <m:r>
                      <a:rPr lang="fr-CH" sz="2800" b="0" i="1" smtClean="0">
                        <a:latin typeface="Cambria Math" panose="02040503050406030204" pitchFamily="18" charset="0"/>
                      </a:rPr>
                      <m:t>𝑊</m:t>
                    </m:r>
                    <m:r>
                      <a:rPr lang="fr-CH" sz="2800" b="1" i="1" smtClean="0">
                        <a:latin typeface="Cambria Math" panose="02040503050406030204" pitchFamily="18" charset="0"/>
                      </a:rPr>
                      <m:t>𝒙</m:t>
                    </m:r>
                    <m:r>
                      <a:rPr lang="fr-CH" sz="2800" b="0" i="1" smtClean="0">
                        <a:latin typeface="Cambria Math" panose="02040503050406030204" pitchFamily="18" charset="0"/>
                      </a:rPr>
                      <m:t>+</m:t>
                    </m:r>
                    <m:r>
                      <a:rPr lang="fr-CH" sz="2800" b="1" i="1" smtClean="0">
                        <a:latin typeface="Cambria Math" panose="02040503050406030204" pitchFamily="18" charset="0"/>
                      </a:rPr>
                      <m:t>𝒃</m:t>
                    </m:r>
                  </m:oMath>
                </a14:m>
                <a:endParaRPr lang="en-US" sz="2800" dirty="0"/>
              </a:p>
            </p:txBody>
          </p:sp>
        </mc:Choice>
        <mc:Fallback xmlns="">
          <p:sp>
            <p:nvSpPr>
              <p:cNvPr id="3" name="Content Placeholder 2">
                <a:extLst>
                  <a:ext uri="{FF2B5EF4-FFF2-40B4-BE49-F238E27FC236}">
                    <a16:creationId xmlns:a16="http://schemas.microsoft.com/office/drawing/2014/main" id="{4DD7922A-E6B5-6348-A4C6-26FB00362442}"/>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A135762-E528-1141-9EB2-C1CFC2CCBA1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2158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 (</a:t>
            </a:r>
            <a:r>
              <a:rPr lang="en-US" sz="2400" dirty="0" err="1">
                <a:ea typeface="+mn-ea"/>
              </a:rPr>
              <a:t>subwords</a:t>
            </a:r>
            <a:r>
              <a:rPr lang="en-US" sz="2400" dirty="0">
                <a:ea typeface="+mn-ea"/>
              </a:rPr>
              <a:t>, character n-grams))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6394-F79B-5047-B724-7DFFCB0007E0}"/>
              </a:ext>
            </a:extLst>
          </p:cNvPr>
          <p:cNvSpPr>
            <a:spLocks noGrp="1"/>
          </p:cNvSpPr>
          <p:nvPr>
            <p:ph type="title"/>
          </p:nvPr>
        </p:nvSpPr>
        <p:spPr/>
        <p:txBody>
          <a:bodyPr/>
          <a:lstStyle/>
          <a:p>
            <a:r>
              <a:rPr lang="en-US" dirty="0"/>
              <a:t>MLP in Transformer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EFFEF-4D0F-E849-B87E-58E90A59011B}"/>
                  </a:ext>
                </a:extLst>
              </p:cNvPr>
              <p:cNvSpPr>
                <a:spLocks noGrp="1"/>
              </p:cNvSpPr>
              <p:nvPr>
                <p:ph idx="1"/>
              </p:nvPr>
            </p:nvSpPr>
            <p:spPr/>
            <p:txBody>
              <a:bodyPr/>
              <a:lstStyle/>
              <a:p>
                <a:r>
                  <a:rPr lang="en-US" dirty="0"/>
                  <a:t>To each normalized output vector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𝑖</m:t>
                        </m:r>
                      </m:sub>
                    </m:sSub>
                  </m:oMath>
                </a14:m>
                <a:r>
                  <a:rPr lang="en-US" dirty="0"/>
                  <a:t> a MLP is applied </a:t>
                </a:r>
                <a:r>
                  <a:rPr lang="en-US" b="1" dirty="0"/>
                  <a:t>separately</a:t>
                </a:r>
                <a:endParaRPr lang="en-US" dirty="0"/>
              </a:p>
              <a:p>
                <a:pPr marL="457200" indent="-457200">
                  <a:buFont typeface="Arial" panose="020B0604020202020204" pitchFamily="34" charset="0"/>
                  <a:buChar char="•"/>
                </a:pPr>
                <a:r>
                  <a:rPr lang="en-US" dirty="0"/>
                  <a:t>Typically, the network has 1 hidden layer</a:t>
                </a:r>
              </a:p>
              <a:p>
                <a:pPr marL="457200" indent="-457200">
                  <a:buFont typeface="Arial" panose="020B0604020202020204" pitchFamily="34" charset="0"/>
                  <a:buChar char="•"/>
                </a:pPr>
                <a:r>
                  <a:rPr lang="en-US" dirty="0"/>
                  <a:t>The dimensions of the vectors processed in the hidden layer should be larger than </a:t>
                </a:r>
                <a14:m>
                  <m:oMath xmlns:m="http://schemas.openxmlformats.org/officeDocument/2006/math">
                    <m:r>
                      <a:rPr lang="fr-CH" b="0" i="1" smtClean="0">
                        <a:latin typeface="Cambria Math" panose="02040503050406030204" pitchFamily="18" charset="0"/>
                      </a:rPr>
                      <m:t>𝑑</m:t>
                    </m:r>
                  </m:oMath>
                </a14:m>
                <a:endParaRPr lang="en-US" dirty="0"/>
              </a:p>
              <a:p>
                <a:pPr marL="457200" indent="-457200">
                  <a:buFont typeface="Arial" panose="020B0604020202020204" pitchFamily="34" charset="0"/>
                  <a:buChar char="•"/>
                </a:pPr>
                <a:r>
                  <a:rPr lang="en-US" dirty="0"/>
                  <a:t>After applying the MLP again layer normalization is applied</a:t>
                </a:r>
              </a:p>
            </p:txBody>
          </p:sp>
        </mc:Choice>
        <mc:Fallback xmlns="">
          <p:sp>
            <p:nvSpPr>
              <p:cNvPr id="3" name="Content Placeholder 2">
                <a:extLst>
                  <a:ext uri="{FF2B5EF4-FFF2-40B4-BE49-F238E27FC236}">
                    <a16:creationId xmlns:a16="http://schemas.microsoft.com/office/drawing/2014/main" id="{D68EFFEF-4D0F-E849-B87E-58E90A59011B}"/>
                  </a:ext>
                </a:extLst>
              </p:cNvPr>
              <p:cNvSpPr>
                <a:spLocks noGrp="1" noRot="1" noChangeAspect="1" noMove="1" noResize="1" noEditPoints="1" noAdjustHandles="1" noChangeArrowheads="1" noChangeShapeType="1" noTextEdit="1"/>
              </p:cNvSpPr>
              <p:nvPr>
                <p:ph idx="1"/>
              </p:nvPr>
            </p:nvSpPr>
            <p:spPr>
              <a:blipFill>
                <a:blip r:embed="rId3"/>
                <a:stretch>
                  <a:fillRect l="-1829"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D59F4B0-FAC2-534F-9FB7-5D0BCE9DD971}"/>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13090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D353-CB35-EF4E-A979-98284DFE4252}"/>
              </a:ext>
            </a:extLst>
          </p:cNvPr>
          <p:cNvSpPr>
            <a:spLocks noGrp="1"/>
          </p:cNvSpPr>
          <p:nvPr>
            <p:ph type="title"/>
          </p:nvPr>
        </p:nvSpPr>
        <p:spPr/>
        <p:txBody>
          <a:bodyPr/>
          <a:lstStyle/>
          <a:p>
            <a:r>
              <a:rPr lang="en-US" dirty="0"/>
              <a:t>Residual Connections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E2A8FE-6210-E243-9297-DD0846A3555C}"/>
                  </a:ext>
                </a:extLst>
              </p:cNvPr>
              <p:cNvSpPr>
                <a:spLocks noGrp="1"/>
              </p:cNvSpPr>
              <p:nvPr>
                <p:ph idx="1"/>
              </p:nvPr>
            </p:nvSpPr>
            <p:spPr/>
            <p:txBody>
              <a:bodyPr/>
              <a:lstStyle/>
              <a:p>
                <a:r>
                  <a:rPr lang="en-US" dirty="0"/>
                  <a:t>The inputs to the self-attention block are added to its output</a:t>
                </a:r>
              </a:p>
              <a:p>
                <a:pPr/>
                <a14:m>
                  <m:oMathPara xmlns:m="http://schemas.openxmlformats.org/officeDocument/2006/math">
                    <m:oMathParaPr>
                      <m:jc m:val="centerGroup"/>
                    </m:oMathParaPr>
                    <m:oMath xmlns:m="http://schemas.openxmlformats.org/officeDocument/2006/math">
                      <m:r>
                        <a:rPr lang="fr-CH" b="1" i="1" smtClean="0">
                          <a:latin typeface="Cambria Math" panose="02040503050406030204" pitchFamily="18" charset="0"/>
                        </a:rPr>
                        <m:t>𝒚</m:t>
                      </m:r>
                      <m:r>
                        <a:rPr lang="fr-CH" b="0" i="1" smtClean="0">
                          <a:latin typeface="Cambria Math" panose="02040503050406030204" pitchFamily="18" charset="0"/>
                        </a:rPr>
                        <m:t>≔</m:t>
                      </m:r>
                      <m:r>
                        <a:rPr lang="fr-CH" b="1" i="1" smtClean="0">
                          <a:latin typeface="Cambria Math" panose="02040503050406030204" pitchFamily="18" charset="0"/>
                        </a:rPr>
                        <m:t>𝒙</m:t>
                      </m:r>
                      <m:r>
                        <a:rPr lang="en-US" b="0" i="1" smtClean="0">
                          <a:latin typeface="Cambria Math" panose="02040503050406030204" pitchFamily="18" charset="0"/>
                        </a:rPr>
                        <m:t>+</m:t>
                      </m:r>
                      <m:r>
                        <a:rPr lang="fr-CH" b="1" i="1" smtClean="0">
                          <a:latin typeface="Cambria Math" panose="02040503050406030204" pitchFamily="18" charset="0"/>
                        </a:rPr>
                        <m:t>𝒚</m:t>
                      </m:r>
                    </m:oMath>
                  </m:oMathPara>
                </a14:m>
                <a:endParaRPr lang="en-US" b="1" dirty="0"/>
              </a:p>
              <a:p>
                <a:endParaRPr lang="en-US" dirty="0"/>
              </a:p>
            </p:txBody>
          </p:sp>
        </mc:Choice>
        <mc:Fallback xmlns="">
          <p:sp>
            <p:nvSpPr>
              <p:cNvPr id="3" name="Content Placeholder 2">
                <a:extLst>
                  <a:ext uri="{FF2B5EF4-FFF2-40B4-BE49-F238E27FC236}">
                    <a16:creationId xmlns:a16="http://schemas.microsoft.com/office/drawing/2014/main" id="{9BE2A8FE-6210-E243-9297-DD0846A3555C}"/>
                  </a:ext>
                </a:extLst>
              </p:cNvPr>
              <p:cNvSpPr>
                <a:spLocks noGrp="1" noRot="1" noChangeAspect="1" noMove="1" noResize="1" noEditPoints="1" noAdjustHandles="1" noChangeArrowheads="1" noChangeShapeType="1" noTextEdit="1"/>
              </p:cNvSpPr>
              <p:nvPr>
                <p:ph idx="1"/>
              </p:nvPr>
            </p:nvSpPr>
            <p:spPr>
              <a:blipFill>
                <a:blip r:embed="rId3"/>
                <a:stretch>
                  <a:fillRect l="-1829" t="-1511" r="-152"/>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1E7B2C1A-05A2-6D41-B1DC-E2FFFF9C1B48}"/>
              </a:ext>
            </a:extLst>
          </p:cNvPr>
          <p:cNvPicPr>
            <a:picLocks noChangeAspect="1"/>
          </p:cNvPicPr>
          <p:nvPr/>
        </p:nvPicPr>
        <p:blipFill>
          <a:blip r:embed="rId4"/>
          <a:stretch>
            <a:fillRect/>
          </a:stretch>
        </p:blipFill>
        <p:spPr>
          <a:xfrm>
            <a:off x="1745533" y="2927514"/>
            <a:ext cx="4861745" cy="2073985"/>
          </a:xfrm>
          <a:prstGeom prst="rect">
            <a:avLst/>
          </a:prstGeom>
        </p:spPr>
      </p:pic>
      <p:sp>
        <p:nvSpPr>
          <p:cNvPr id="5" name="TextBox 4">
            <a:extLst>
              <a:ext uri="{FF2B5EF4-FFF2-40B4-BE49-F238E27FC236}">
                <a16:creationId xmlns:a16="http://schemas.microsoft.com/office/drawing/2014/main" id="{91127C03-2F78-7449-83DE-BCF189854F59}"/>
              </a:ext>
            </a:extLst>
          </p:cNvPr>
          <p:cNvSpPr txBox="1"/>
          <p:nvPr/>
        </p:nvSpPr>
        <p:spPr>
          <a:xfrm>
            <a:off x="3085382" y="5351473"/>
            <a:ext cx="238219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Residual connections</a:t>
            </a:r>
          </a:p>
        </p:txBody>
      </p:sp>
      <p:cxnSp>
        <p:nvCxnSpPr>
          <p:cNvPr id="7" name="Straight Connector 6">
            <a:extLst>
              <a:ext uri="{FF2B5EF4-FFF2-40B4-BE49-F238E27FC236}">
                <a16:creationId xmlns:a16="http://schemas.microsoft.com/office/drawing/2014/main" id="{0C29F5DF-2697-C64F-8B7D-50BD79FC2E6C}"/>
              </a:ext>
            </a:extLst>
          </p:cNvPr>
          <p:cNvCxnSpPr/>
          <p:nvPr/>
        </p:nvCxnSpPr>
        <p:spPr>
          <a:xfrm flipH="1" flipV="1">
            <a:off x="3325761" y="4691831"/>
            <a:ext cx="850645" cy="538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2005C1-0689-584D-8C95-FC447CC19712}"/>
              </a:ext>
            </a:extLst>
          </p:cNvPr>
          <p:cNvCxnSpPr>
            <a:cxnSpLocks/>
          </p:cNvCxnSpPr>
          <p:nvPr/>
        </p:nvCxnSpPr>
        <p:spPr>
          <a:xfrm flipV="1">
            <a:off x="4176406" y="4691831"/>
            <a:ext cx="793801" cy="538316"/>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8CED2D97-C038-2F45-A5A1-F0202CC5B2B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53096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B743-7A30-3F42-83EB-D369C889F41E}"/>
              </a:ext>
            </a:extLst>
          </p:cNvPr>
          <p:cNvSpPr>
            <a:spLocks noGrp="1"/>
          </p:cNvSpPr>
          <p:nvPr>
            <p:ph type="title"/>
          </p:nvPr>
        </p:nvSpPr>
        <p:spPr/>
        <p:txBody>
          <a:bodyPr/>
          <a:lstStyle/>
          <a:p>
            <a:r>
              <a:rPr lang="en-US" dirty="0"/>
              <a:t>Position Embedding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7F691-6B56-3041-94A9-51E43C53C82D}"/>
                  </a:ext>
                </a:extLst>
              </p:cNvPr>
              <p:cNvSpPr>
                <a:spLocks noGrp="1"/>
              </p:cNvSpPr>
              <p:nvPr>
                <p:ph idx="1"/>
              </p:nvPr>
            </p:nvSpPr>
            <p:spPr/>
            <p:txBody>
              <a:bodyPr/>
              <a:lstStyle/>
              <a:p>
                <a:r>
                  <a:rPr lang="en-US" sz="2800" dirty="0"/>
                  <a:t>So far, the transformer network does not consider what is the order of words</a:t>
                </a:r>
              </a:p>
              <a:p>
                <a:pPr lvl="1"/>
                <a:r>
                  <a:rPr lang="en-US" sz="2400" dirty="0"/>
                  <a:t>The outputs are invariant to permutations of the inputs</a:t>
                </a:r>
              </a:p>
              <a:p>
                <a:endParaRPr lang="en-US" sz="2800" dirty="0"/>
              </a:p>
              <a:p>
                <a:r>
                  <a:rPr lang="en-US" sz="2800" dirty="0"/>
                  <a:t>Create a second vector of dimension </a:t>
                </a:r>
                <a14:m>
                  <m:oMath xmlns:m="http://schemas.openxmlformats.org/officeDocument/2006/math">
                    <m:r>
                      <a:rPr lang="fr-CH" sz="2800" b="0" i="1" smtClean="0">
                        <a:latin typeface="Cambria Math" panose="02040503050406030204" pitchFamily="18" charset="0"/>
                      </a:rPr>
                      <m:t>𝑑</m:t>
                    </m:r>
                  </m:oMath>
                </a14:m>
                <a:r>
                  <a:rPr lang="en-US" sz="2800" dirty="0"/>
                  <a:t>, that represents the position of the word: position embeddings</a:t>
                </a:r>
              </a:p>
              <a:p>
                <a:pPr lvl="1"/>
                <a:r>
                  <a:rPr lang="en-US" sz="2400" dirty="0">
                    <a:solidFill>
                      <a:srgbClr val="000000"/>
                    </a:solidFill>
                  </a:rPr>
                  <a:t>For each position </a:t>
                </a:r>
                <a14:m>
                  <m:oMath xmlns:m="http://schemas.openxmlformats.org/officeDocument/2006/math">
                    <m:r>
                      <a:rPr lang="en-US" sz="2400" i="1" dirty="0" smtClean="0">
                        <a:solidFill>
                          <a:srgbClr val="000000"/>
                        </a:solidFill>
                        <a:latin typeface="Cambria Math" panose="02040503050406030204" pitchFamily="18" charset="0"/>
                      </a:rPr>
                      <m:t>𝑖</m:t>
                    </m:r>
                  </m:oMath>
                </a14:m>
                <a:r>
                  <a:rPr lang="en-US" sz="2400" dirty="0">
                    <a:solidFill>
                      <a:srgbClr val="000000"/>
                    </a:solidFill>
                  </a:rPr>
                  <a:t>, create a position vector </a:t>
                </a: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fr-CH" sz="2400" b="1" i="1" smtClean="0">
                            <a:solidFill>
                              <a:srgbClr val="000000"/>
                            </a:solidFill>
                            <a:latin typeface="Cambria Math" panose="02040503050406030204" pitchFamily="18" charset="0"/>
                          </a:rPr>
                          <m:t>𝒗</m:t>
                        </m:r>
                      </m:e>
                      <m:sub>
                        <m:r>
                          <a:rPr lang="fr-CH" sz="2400" b="0" i="1" smtClean="0">
                            <a:solidFill>
                              <a:srgbClr val="000000"/>
                            </a:solidFill>
                            <a:latin typeface="Cambria Math" panose="02040503050406030204" pitchFamily="18" charset="0"/>
                          </a:rPr>
                          <m:t>𝑖</m:t>
                        </m:r>
                      </m:sub>
                    </m:sSub>
                  </m:oMath>
                </a14:m>
                <a:endParaRPr lang="en-US" sz="2400" dirty="0">
                  <a:solidFill>
                    <a:srgbClr val="000000"/>
                  </a:solidFill>
                </a:endParaRPr>
              </a:p>
              <a:p>
                <a:pPr lvl="1"/>
                <a:r>
                  <a:rPr lang="en-US" sz="2400" dirty="0">
                    <a:solidFill>
                      <a:srgbClr val="000000"/>
                    </a:solidFill>
                  </a:rPr>
                  <a:t>To each word vector </a:t>
                </a:r>
                <a14:m>
                  <m:oMath xmlns:m="http://schemas.openxmlformats.org/officeDocument/2006/math">
                    <m:sSub>
                      <m:sSubPr>
                        <m:ctrlPr>
                          <a:rPr lang="fr-CH" sz="2400" i="1">
                            <a:latin typeface="Cambria Math" panose="02040503050406030204" pitchFamily="18" charset="0"/>
                          </a:rPr>
                        </m:ctrlPr>
                      </m:sSubPr>
                      <m:e>
                        <m:r>
                          <a:rPr lang="fr-CH" sz="2400" b="1" i="1" smtClean="0">
                            <a:latin typeface="Cambria Math" panose="02040503050406030204" pitchFamily="18" charset="0"/>
                          </a:rPr>
                          <m:t>𝒙</m:t>
                        </m:r>
                      </m:e>
                      <m:sub>
                        <m:r>
                          <a:rPr lang="fr-CH" sz="2400" i="1">
                            <a:latin typeface="Cambria Math" panose="02040503050406030204" pitchFamily="18" charset="0"/>
                          </a:rPr>
                          <m:t>𝑖</m:t>
                        </m:r>
                      </m:sub>
                    </m:sSub>
                    <m:r>
                      <a:rPr lang="fr-CH" sz="2400" i="1">
                        <a:latin typeface="Cambria Math" panose="02040503050406030204" pitchFamily="18" charset="0"/>
                      </a:rPr>
                      <m:t> </m:t>
                    </m:r>
                  </m:oMath>
                </a14:m>
                <a:r>
                  <a:rPr lang="en-US" sz="2400" dirty="0">
                    <a:solidFill>
                      <a:srgbClr val="000000"/>
                    </a:solidFill>
                  </a:rPr>
                  <a:t>append the position vector </a:t>
                </a:r>
                <a14:m>
                  <m:oMath xmlns:m="http://schemas.openxmlformats.org/officeDocument/2006/math">
                    <m:sSub>
                      <m:sSubPr>
                        <m:ctrlPr>
                          <a:rPr lang="en-US" sz="2400" i="1">
                            <a:solidFill>
                              <a:srgbClr val="000000"/>
                            </a:solidFill>
                            <a:latin typeface="Cambria Math" panose="02040503050406030204" pitchFamily="18" charset="0"/>
                          </a:rPr>
                        </m:ctrlPr>
                      </m:sSubPr>
                      <m:e>
                        <m:r>
                          <a:rPr lang="fr-CH" sz="2400" b="1" i="1">
                            <a:solidFill>
                              <a:srgbClr val="000000"/>
                            </a:solidFill>
                            <a:latin typeface="Cambria Math" panose="02040503050406030204" pitchFamily="18" charset="0"/>
                          </a:rPr>
                          <m:t>𝒗</m:t>
                        </m:r>
                      </m:e>
                      <m:sub>
                        <m:r>
                          <a:rPr lang="fr-CH" sz="2400" i="1">
                            <a:solidFill>
                              <a:srgbClr val="000000"/>
                            </a:solidFill>
                            <a:latin typeface="Cambria Math" panose="02040503050406030204" pitchFamily="18" charset="0"/>
                          </a:rPr>
                          <m:t>𝑖</m:t>
                        </m:r>
                      </m:sub>
                    </m:sSub>
                  </m:oMath>
                </a14:m>
                <a:r>
                  <a:rPr lang="en-US" sz="2400" dirty="0">
                    <a:solidFill>
                      <a:srgbClr val="000000"/>
                    </a:solidFill>
                  </a:rPr>
                  <a:t> corresponding to its position in the input sequence</a:t>
                </a:r>
              </a:p>
              <a:p>
                <a:pPr marL="1200150" lvl="1" indent="-457200">
                  <a:buFont typeface="Arial" panose="020B0604020202020204" pitchFamily="34" charset="0"/>
                  <a:buChar char="•"/>
                </a:pPr>
                <a:endParaRPr lang="en-US" sz="2400" dirty="0"/>
              </a:p>
              <a:p>
                <a:pPr lvl="1"/>
                <a:endParaRPr lang="en-US" sz="2400" dirty="0"/>
              </a:p>
            </p:txBody>
          </p:sp>
        </mc:Choice>
        <mc:Fallback xmlns="">
          <p:sp>
            <p:nvSpPr>
              <p:cNvPr id="3" name="Content Placeholder 2">
                <a:extLst>
                  <a:ext uri="{FF2B5EF4-FFF2-40B4-BE49-F238E27FC236}">
                    <a16:creationId xmlns:a16="http://schemas.microsoft.com/office/drawing/2014/main" id="{3F57F691-6B56-3041-94A9-51E43C53C82D}"/>
                  </a:ext>
                </a:extLst>
              </p:cNvPr>
              <p:cNvSpPr>
                <a:spLocks noGrp="1" noRot="1" noChangeAspect="1" noMove="1" noResize="1" noEditPoints="1" noAdjustHandles="1" noChangeArrowheads="1" noChangeShapeType="1" noTextEdit="1"/>
              </p:cNvSpPr>
              <p:nvPr>
                <p:ph idx="1"/>
              </p:nvPr>
            </p:nvSpPr>
            <p:spPr>
              <a:blipFill>
                <a:blip r:embed="rId3"/>
                <a:stretch>
                  <a:fillRect l="-1372" t="-1259" r="-1829"/>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01F6C8E-15BA-484D-B008-5B5050E2D9E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143583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6C5C-9D79-084B-A3C9-F3EB5EA8F7DF}"/>
              </a:ext>
            </a:extLst>
          </p:cNvPr>
          <p:cNvSpPr>
            <a:spLocks noGrp="1"/>
          </p:cNvSpPr>
          <p:nvPr>
            <p:ph type="title"/>
          </p:nvPr>
        </p:nvSpPr>
        <p:spPr/>
        <p:txBody>
          <a:bodyPr/>
          <a:lstStyle/>
          <a:p>
            <a:r>
              <a:rPr lang="en-US" dirty="0"/>
              <a:t>Input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FCE03-A3F8-2745-B1F0-558A060ECF33}"/>
                  </a:ext>
                </a:extLst>
              </p:cNvPr>
              <p:cNvSpPr>
                <a:spLocks noGrp="1"/>
              </p:cNvSpPr>
              <p:nvPr>
                <p:ph idx="1"/>
              </p:nvPr>
            </p:nvSpPr>
            <p:spPr/>
            <p:txBody>
              <a:bodyPr/>
              <a:lstStyle/>
              <a:p>
                <a:r>
                  <a:rPr lang="en-US" dirty="0"/>
                  <a:t>For transformer networks a fixed length </a:t>
                </a:r>
                <a14:m>
                  <m:oMath xmlns:m="http://schemas.openxmlformats.org/officeDocument/2006/math">
                    <m:r>
                      <a:rPr lang="en-US" i="1" dirty="0" smtClean="0">
                        <a:latin typeface="Cambria Math" panose="02040503050406030204" pitchFamily="18" charset="0"/>
                      </a:rPr>
                      <m:t>𝑠</m:t>
                    </m:r>
                  </m:oMath>
                </a14:m>
                <a:r>
                  <a:rPr lang="en-US" dirty="0"/>
                  <a:t> of the input is assumed</a:t>
                </a:r>
              </a:p>
              <a:p>
                <a:pPr marL="457200" indent="-457200">
                  <a:buFontTx/>
                  <a:buChar char="-"/>
                </a:pPr>
                <a:r>
                  <a:rPr lang="en-US" dirty="0"/>
                  <a:t>Maximal length of a sentence</a:t>
                </a:r>
              </a:p>
              <a:p>
                <a:pPr marL="457200" indent="-457200">
                  <a:buFontTx/>
                  <a:buChar char="-"/>
                </a:pPr>
                <a:r>
                  <a:rPr lang="en-US" dirty="0"/>
                  <a:t>Position vectors </a:t>
                </a:r>
                <a14:m>
                  <m:oMath xmlns:m="http://schemas.openxmlformats.org/officeDocument/2006/math">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1</m:t>
                        </m:r>
                      </m:sub>
                    </m:sSub>
                    <m:r>
                      <a:rPr lang="fr-CH" b="0" i="0"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fr-CH" b="1" i="1">
                            <a:solidFill>
                              <a:srgbClr val="000000"/>
                            </a:solidFill>
                            <a:latin typeface="Cambria Math" panose="02040503050406030204" pitchFamily="18" charset="0"/>
                          </a:rPr>
                          <m:t>𝒗</m:t>
                        </m:r>
                      </m:e>
                      <m:sub>
                        <m:r>
                          <a:rPr lang="fr-CH" b="0" i="1" smtClean="0">
                            <a:solidFill>
                              <a:srgbClr val="000000"/>
                            </a:solidFill>
                            <a:latin typeface="Cambria Math" panose="02040503050406030204" pitchFamily="18" charset="0"/>
                          </a:rPr>
                          <m:t>𝑠</m:t>
                        </m:r>
                      </m:sub>
                    </m:sSub>
                  </m:oMath>
                </a14:m>
                <a:endParaRPr lang="en-US" dirty="0"/>
              </a:p>
              <a:p>
                <a:endParaRPr lang="en-US" dirty="0"/>
              </a:p>
              <a:p>
                <a:r>
                  <a:rPr lang="en-US" dirty="0"/>
                  <a:t>For training, the transformer needs to see inputs of maximal length, otherwise it cannot learn the weights for higher positions!</a:t>
                </a:r>
              </a:p>
            </p:txBody>
          </p:sp>
        </mc:Choice>
        <mc:Fallback xmlns="">
          <p:sp>
            <p:nvSpPr>
              <p:cNvPr id="3" name="Content Placeholder 2">
                <a:extLst>
                  <a:ext uri="{FF2B5EF4-FFF2-40B4-BE49-F238E27FC236}">
                    <a16:creationId xmlns:a16="http://schemas.microsoft.com/office/drawing/2014/main" id="{2B0FCE03-A3F8-2745-B1F0-558A060ECF33}"/>
                  </a:ext>
                </a:extLst>
              </p:cNvPr>
              <p:cNvSpPr>
                <a:spLocks noGrp="1" noRot="1" noChangeAspect="1" noMove="1" noResize="1" noEditPoints="1" noAdjustHandles="1" noChangeArrowheads="1" noChangeShapeType="1" noTextEdit="1"/>
              </p:cNvSpPr>
              <p:nvPr>
                <p:ph idx="1"/>
              </p:nvPr>
            </p:nvSpPr>
            <p:spPr>
              <a:blipFill>
                <a:blip r:embed="rId3"/>
                <a:stretch>
                  <a:fillRect l="-1829" t="-1511" r="-198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EA6C842-E449-D54D-A713-68DC1E3EB3C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169822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EE22-7BA8-0C42-ADCB-316CDF59D002}"/>
              </a:ext>
            </a:extLst>
          </p:cNvPr>
          <p:cNvSpPr>
            <a:spLocks noGrp="1"/>
          </p:cNvSpPr>
          <p:nvPr>
            <p:ph type="title"/>
          </p:nvPr>
        </p:nvSpPr>
        <p:spPr/>
        <p:txBody>
          <a:bodyPr/>
          <a:lstStyle/>
          <a:p>
            <a:r>
              <a:rPr lang="en-US" dirty="0"/>
              <a:t>Classification Layer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A47422-54C5-9D43-83BF-2DF6921F97C6}"/>
                  </a:ext>
                </a:extLst>
              </p:cNvPr>
              <p:cNvSpPr>
                <a:spLocks noGrp="1"/>
              </p:cNvSpPr>
              <p:nvPr>
                <p:ph idx="1"/>
              </p:nvPr>
            </p:nvSpPr>
            <p:spPr/>
            <p:txBody>
              <a:bodyPr/>
              <a:lstStyle/>
              <a:p>
                <a:r>
                  <a:rPr lang="en-US" sz="2800" dirty="0"/>
                  <a:t>For text classification, the output of the transformer network is further processed</a:t>
                </a:r>
              </a:p>
              <a:p>
                <a:pPr marL="457200" indent="-457200">
                  <a:buFont typeface="Arial" panose="020B0604020202020204" pitchFamily="34" charset="0"/>
                  <a:buChar char="•"/>
                </a:pPr>
                <a:r>
                  <a:rPr lang="en-US" sz="2800" dirty="0"/>
                  <a:t>Average all the outputs</a:t>
                </a:r>
              </a:p>
              <a:p>
                <a:pPr marL="457200" indent="-457200">
                  <a:buFont typeface="Arial" panose="020B0604020202020204" pitchFamily="34" charset="0"/>
                  <a:buChar char="•"/>
                </a:pPr>
                <a:r>
                  <a:rPr lang="en-US" sz="2800" dirty="0"/>
                  <a:t>Project from dimension </a:t>
                </a:r>
                <a14:m>
                  <m:oMath xmlns:m="http://schemas.openxmlformats.org/officeDocument/2006/math">
                    <m:r>
                      <a:rPr lang="fr-CH" sz="2800" b="0" i="1" smtClean="0">
                        <a:latin typeface="Cambria Math" panose="02040503050406030204" pitchFamily="18" charset="0"/>
                      </a:rPr>
                      <m:t>𝑑</m:t>
                    </m:r>
                  </m:oMath>
                </a14:m>
                <a:r>
                  <a:rPr lang="en-US" sz="2800" dirty="0"/>
                  <a:t> to the dimension </a:t>
                </a:r>
                <a14:m>
                  <m:oMath xmlns:m="http://schemas.openxmlformats.org/officeDocument/2006/math">
                    <m:r>
                      <a:rPr lang="en-US" sz="2800" b="0" i="1" smtClean="0">
                        <a:latin typeface="Cambria Math" panose="02040503050406030204" pitchFamily="18" charset="0"/>
                      </a:rPr>
                      <m:t>𝑙</m:t>
                    </m:r>
                  </m:oMath>
                </a14:m>
                <a:r>
                  <a:rPr lang="en-US" sz="2800" dirty="0"/>
                  <a:t>, the number of labels</a:t>
                </a:r>
              </a:p>
              <a:p>
                <a:pPr marL="457200" indent="-457200">
                  <a:buFont typeface="Arial" panose="020B0604020202020204" pitchFamily="34" charset="0"/>
                  <a:buChar char="•"/>
                </a:pPr>
                <a:r>
                  <a:rPr lang="en-US" sz="2800" dirty="0"/>
                  <a:t>Apply a </a:t>
                </a:r>
                <a:r>
                  <a:rPr lang="en-US" sz="2800" dirty="0" err="1"/>
                  <a:t>softmax</a:t>
                </a:r>
                <a:r>
                  <a:rPr lang="en-US" sz="2800" dirty="0"/>
                  <a:t> function</a:t>
                </a:r>
              </a:p>
              <a:p>
                <a:r>
                  <a:rPr lang="en-US" sz="2800" dirty="0"/>
                  <a:t>The loss function is obtained by comparing the processed output to the labels from the training data</a:t>
                </a:r>
              </a:p>
              <a:p>
                <a:endParaRPr lang="en-US" sz="2800" dirty="0"/>
              </a:p>
              <a:p>
                <a:r>
                  <a:rPr lang="en-US" sz="2800" dirty="0"/>
                  <a:t>This completes the classifier</a:t>
                </a:r>
              </a:p>
            </p:txBody>
          </p:sp>
        </mc:Choice>
        <mc:Fallback xmlns="">
          <p:sp>
            <p:nvSpPr>
              <p:cNvPr id="3" name="Content Placeholder 2">
                <a:extLst>
                  <a:ext uri="{FF2B5EF4-FFF2-40B4-BE49-F238E27FC236}">
                    <a16:creationId xmlns:a16="http://schemas.microsoft.com/office/drawing/2014/main" id="{DFA47422-54C5-9D43-83BF-2DF6921F97C6}"/>
                  </a:ext>
                </a:extLst>
              </p:cNvPr>
              <p:cNvSpPr>
                <a:spLocks noGrp="1" noRot="1" noChangeAspect="1" noMove="1" noResize="1" noEditPoints="1" noAdjustHandles="1" noChangeArrowheads="1" noChangeShapeType="1" noTextEdit="1"/>
              </p:cNvSpPr>
              <p:nvPr>
                <p:ph idx="1"/>
              </p:nvPr>
            </p:nvSpPr>
            <p:spPr>
              <a:blipFill>
                <a:blip r:embed="rId3"/>
                <a:stretch>
                  <a:fillRect l="-1372" t="-1259" b="-252"/>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15449C2-5F83-9C41-BA6E-7B271E0F256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557737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3283-1408-354B-B533-BA0FA3F128C1}"/>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BB62D487-6B4C-A64E-A296-4659FA5EF130}"/>
              </a:ext>
            </a:extLst>
          </p:cNvPr>
          <p:cNvSpPr>
            <a:spLocks noGrp="1"/>
          </p:cNvSpPr>
          <p:nvPr>
            <p:ph idx="1"/>
          </p:nvPr>
        </p:nvSpPr>
        <p:spPr/>
        <p:txBody>
          <a:bodyPr/>
          <a:lstStyle/>
          <a:p>
            <a:r>
              <a:rPr lang="en-US" dirty="0"/>
              <a:t>The transformer blocks are combined to perform a task, e.g., classification</a:t>
            </a:r>
          </a:p>
        </p:txBody>
      </p:sp>
      <p:pic>
        <p:nvPicPr>
          <p:cNvPr id="5" name="Picture 4">
            <a:extLst>
              <a:ext uri="{FF2B5EF4-FFF2-40B4-BE49-F238E27FC236}">
                <a16:creationId xmlns:a16="http://schemas.microsoft.com/office/drawing/2014/main" id="{DD9E5C8C-3383-194A-BED5-3258BCD236CF}"/>
              </a:ext>
            </a:extLst>
          </p:cNvPr>
          <p:cNvPicPr>
            <a:picLocks noChangeAspect="1"/>
          </p:cNvPicPr>
          <p:nvPr/>
        </p:nvPicPr>
        <p:blipFill>
          <a:blip r:embed="rId3"/>
          <a:stretch>
            <a:fillRect/>
          </a:stretch>
        </p:blipFill>
        <p:spPr>
          <a:xfrm>
            <a:off x="667828" y="2708920"/>
            <a:ext cx="7817360" cy="3212335"/>
          </a:xfrm>
          <a:prstGeom prst="rect">
            <a:avLst/>
          </a:prstGeom>
        </p:spPr>
      </p:pic>
      <p:sp>
        <p:nvSpPr>
          <p:cNvPr id="4" name="Footer Placeholder 3">
            <a:extLst>
              <a:ext uri="{FF2B5EF4-FFF2-40B4-BE49-F238E27FC236}">
                <a16:creationId xmlns:a16="http://schemas.microsoft.com/office/drawing/2014/main" id="{F84FBABD-FDD5-C148-B122-FBE6EF434B79}"/>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911805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0696-DF1C-A64D-A025-EB3DA5C741AE}"/>
              </a:ext>
            </a:extLst>
          </p:cNvPr>
          <p:cNvSpPr>
            <a:spLocks noGrp="1"/>
          </p:cNvSpPr>
          <p:nvPr>
            <p:ph type="title"/>
          </p:nvPr>
        </p:nvSpPr>
        <p:spPr/>
        <p:txBody>
          <a:bodyPr/>
          <a:lstStyle/>
          <a:p>
            <a:r>
              <a:rPr lang="en-US" dirty="0"/>
              <a:t>Visualization of Layers and Heads</a:t>
            </a:r>
          </a:p>
        </p:txBody>
      </p:sp>
      <p:sp>
        <p:nvSpPr>
          <p:cNvPr id="3" name="Content Placeholder 2">
            <a:extLst>
              <a:ext uri="{FF2B5EF4-FFF2-40B4-BE49-F238E27FC236}">
                <a16:creationId xmlns:a16="http://schemas.microsoft.com/office/drawing/2014/main" id="{A13FAF8B-0CAD-174F-AD3A-54F315FBCB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37FB-1DB7-894D-A576-742B0CFAB49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a:extLst>
              <a:ext uri="{FF2B5EF4-FFF2-40B4-BE49-F238E27FC236}">
                <a16:creationId xmlns:a16="http://schemas.microsoft.com/office/drawing/2014/main" id="{4A691249-80D6-CD46-9091-D1F78CAA410E}"/>
              </a:ext>
            </a:extLst>
          </p:cNvPr>
          <p:cNvPicPr>
            <a:picLocks noChangeAspect="1"/>
          </p:cNvPicPr>
          <p:nvPr/>
        </p:nvPicPr>
        <p:blipFill>
          <a:blip r:embed="rId3"/>
          <a:stretch>
            <a:fillRect/>
          </a:stretch>
        </p:blipFill>
        <p:spPr>
          <a:xfrm>
            <a:off x="204994" y="1325562"/>
            <a:ext cx="7885642" cy="4455388"/>
          </a:xfrm>
          <a:prstGeom prst="rect">
            <a:avLst/>
          </a:prstGeom>
        </p:spPr>
      </p:pic>
    </p:spTree>
    <p:extLst>
      <p:ext uri="{BB962C8B-B14F-4D97-AF65-F5344CB8AC3E}">
        <p14:creationId xmlns:p14="http://schemas.microsoft.com/office/powerpoint/2010/main" val="3820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DE7-91EA-0644-8697-CF1A386CD69A}"/>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2C3250EE-7699-8D4B-B4FA-49D5099131F4}"/>
              </a:ext>
            </a:extLst>
          </p:cNvPr>
          <p:cNvSpPr>
            <a:spLocks noGrp="1"/>
          </p:cNvSpPr>
          <p:nvPr>
            <p:ph idx="1"/>
          </p:nvPr>
        </p:nvSpPr>
        <p:spPr/>
        <p:txBody>
          <a:bodyPr/>
          <a:lstStyle/>
          <a:p>
            <a:r>
              <a:rPr lang="en-US" dirty="0"/>
              <a:t>In general transformer networks are not trained from scratch, but built on top of pretrained networks (</a:t>
            </a:r>
            <a:r>
              <a:rPr lang="en-US" b="1" dirty="0"/>
              <a:t>transfer learning</a:t>
            </a:r>
            <a:r>
              <a:rPr lang="en-US" dirty="0"/>
              <a:t>)</a:t>
            </a:r>
          </a:p>
          <a:p>
            <a:endParaRPr lang="en-US" dirty="0"/>
          </a:p>
          <a:p>
            <a:r>
              <a:rPr lang="en-US" dirty="0"/>
              <a:t>For a given task the network or part of it can be retrained</a:t>
            </a:r>
          </a:p>
        </p:txBody>
      </p:sp>
      <p:sp>
        <p:nvSpPr>
          <p:cNvPr id="4" name="Footer Placeholder 3">
            <a:extLst>
              <a:ext uri="{FF2B5EF4-FFF2-40B4-BE49-F238E27FC236}">
                <a16:creationId xmlns:a16="http://schemas.microsoft.com/office/drawing/2014/main" id="{3C2775E6-AA47-734D-B3B8-EC4E894C3CE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99815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BDDC-E6CF-1B48-9249-8CA7003CF16A}"/>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63B4D64A-5C46-2348-9A86-4746AF1D4F75}"/>
              </a:ext>
            </a:extLst>
          </p:cNvPr>
          <p:cNvSpPr>
            <a:spLocks noGrp="1"/>
          </p:cNvSpPr>
          <p:nvPr>
            <p:ph idx="1"/>
          </p:nvPr>
        </p:nvSpPr>
        <p:spPr/>
        <p:txBody>
          <a:bodyPr/>
          <a:lstStyle/>
          <a:p>
            <a:r>
              <a:rPr lang="en-US" sz="2400" dirty="0"/>
              <a:t>For the sake of time, we have been ignoring a number of aspects</a:t>
            </a:r>
          </a:p>
          <a:p>
            <a:pPr marL="457200" indent="-457200">
              <a:buFont typeface="Arial" panose="020B0604020202020204" pitchFamily="34" charset="0"/>
              <a:buChar char="•"/>
            </a:pPr>
            <a:r>
              <a:rPr lang="en-US" sz="2400" dirty="0"/>
              <a:t>Some standard ways of training (e.g., masking)</a:t>
            </a:r>
          </a:p>
          <a:p>
            <a:pPr marL="457200" indent="-457200">
              <a:buFont typeface="Arial" panose="020B0604020202020204" pitchFamily="34" charset="0"/>
              <a:buChar char="•"/>
            </a:pPr>
            <a:r>
              <a:rPr lang="en-US" sz="2400" dirty="0"/>
              <a:t>Use of special [CLS] token for sentence representation</a:t>
            </a:r>
          </a:p>
          <a:p>
            <a:pPr marL="457200" indent="-457200">
              <a:buFont typeface="Arial" panose="020B0604020202020204" pitchFamily="34" charset="0"/>
              <a:buChar char="•"/>
            </a:pPr>
            <a:r>
              <a:rPr lang="en-US" sz="2400" dirty="0"/>
              <a:t>Application to standard NLP tasks (</a:t>
            </a:r>
            <a:r>
              <a:rPr lang="en-US" sz="2400" dirty="0" err="1"/>
              <a:t>e.g</a:t>
            </a:r>
            <a:r>
              <a:rPr lang="en-US" sz="2400" dirty="0"/>
              <a:t>, translation)</a:t>
            </a:r>
          </a:p>
          <a:p>
            <a:pPr marL="457200" indent="-457200">
              <a:buFont typeface="Arial" panose="020B0604020202020204" pitchFamily="34" charset="0"/>
              <a:buChar char="•"/>
            </a:pPr>
            <a:r>
              <a:rPr lang="en-US" sz="2400" dirty="0"/>
              <a:t>Details of backpropagation in training (e.g., done by </a:t>
            </a:r>
            <a:r>
              <a:rPr lang="en-US" sz="2400" dirty="0" err="1"/>
              <a:t>pytorch</a:t>
            </a:r>
            <a:r>
              <a:rPr lang="en-US" sz="2400" dirty="0"/>
              <a:t>)</a:t>
            </a:r>
          </a:p>
          <a:p>
            <a:pPr marL="457200" indent="-457200">
              <a:buFont typeface="Arial" panose="020B0604020202020204" pitchFamily="34" charset="0"/>
              <a:buChar char="•"/>
            </a:pPr>
            <a:r>
              <a:rPr lang="en-US" sz="2400" dirty="0"/>
              <a:t>Detailed motivation of technical choices in the architecture based on empirics in NN, e.g., that help to speed up convergence</a:t>
            </a:r>
          </a:p>
          <a:p>
            <a:pPr marL="457200" indent="-457200">
              <a:buFont typeface="Arial" panose="020B0604020202020204" pitchFamily="34" charset="0"/>
              <a:buChar char="•"/>
            </a:pPr>
            <a:r>
              <a:rPr lang="en-US" sz="2400" dirty="0"/>
              <a:t>The use of Byte-Pair-Encoding tokenizers</a:t>
            </a:r>
          </a:p>
          <a:p>
            <a:pPr marL="457200" indent="-457200">
              <a:buFont typeface="Arial" panose="020B0604020202020204" pitchFamily="34" charset="0"/>
              <a:buChar char="•"/>
            </a:pPr>
            <a:r>
              <a:rPr lang="en-US" sz="2400" dirty="0"/>
              <a:t>Different types of loss functions</a:t>
            </a:r>
          </a:p>
        </p:txBody>
      </p:sp>
      <p:sp>
        <p:nvSpPr>
          <p:cNvPr id="4" name="Footer Placeholder 3">
            <a:extLst>
              <a:ext uri="{FF2B5EF4-FFF2-40B4-BE49-F238E27FC236}">
                <a16:creationId xmlns:a16="http://schemas.microsoft.com/office/drawing/2014/main" id="{C958DE1A-A409-0247-AB69-A0E998D6BF4B}"/>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83873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C3B5-0CC5-08D4-90F8-DB0836245421}"/>
              </a:ext>
            </a:extLst>
          </p:cNvPr>
          <p:cNvSpPr>
            <a:spLocks noGrp="1"/>
          </p:cNvSpPr>
          <p:nvPr>
            <p:ph type="title"/>
          </p:nvPr>
        </p:nvSpPr>
        <p:spPr/>
        <p:txBody>
          <a:bodyPr/>
          <a:lstStyle/>
          <a:p>
            <a:r>
              <a:rPr lang="en-CH" dirty="0"/>
              <a:t>History of Transformer Models</a:t>
            </a:r>
          </a:p>
        </p:txBody>
      </p:sp>
      <p:pic>
        <p:nvPicPr>
          <p:cNvPr id="6" name="Content Placeholder 5" descr="A tree with many different types of text&#10;&#10;Description automatically generated with medium confidence">
            <a:extLst>
              <a:ext uri="{FF2B5EF4-FFF2-40B4-BE49-F238E27FC236}">
                <a16:creationId xmlns:a16="http://schemas.microsoft.com/office/drawing/2014/main" id="{05375754-6158-A98D-BF1A-2F23F6631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712" y="1341438"/>
            <a:ext cx="6311152" cy="5029200"/>
          </a:xfrm>
        </p:spPr>
      </p:pic>
      <p:sp>
        <p:nvSpPr>
          <p:cNvPr id="4" name="Footer Placeholder 3">
            <a:extLst>
              <a:ext uri="{FF2B5EF4-FFF2-40B4-BE49-F238E27FC236}">
                <a16:creationId xmlns:a16="http://schemas.microsoft.com/office/drawing/2014/main" id="{6CE08555-D862-5793-B9CC-375DACE869AD}"/>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29653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sz="2800" dirty="0"/>
              <a:t>Widely studied problem with many applications</a:t>
            </a:r>
          </a:p>
          <a:p>
            <a:pPr marL="457200" indent="-457200">
              <a:buFont typeface="Arial" charset="0"/>
              <a:buChar char="•"/>
            </a:pPr>
            <a:r>
              <a:rPr lang="en-US" sz="2800" dirty="0"/>
              <a:t>Spam filtering, Sentiment Analysis, Document Search</a:t>
            </a:r>
          </a:p>
          <a:p>
            <a:pPr marL="457200" indent="-457200">
              <a:buFont typeface="Arial" charset="0"/>
              <a:buChar char="•"/>
            </a:pPr>
            <a:r>
              <a:rPr lang="en-US" sz="2800" dirty="0"/>
              <a:t>Increasing interest</a:t>
            </a:r>
          </a:p>
          <a:p>
            <a:pPr marL="1200150" lvl="1" indent="-457200">
              <a:buFont typeface="Arial" charset="0"/>
              <a:buChar char="•"/>
            </a:pPr>
            <a:r>
              <a:rPr lang="en-US" sz="2400" dirty="0"/>
              <a:t>Powerful methods using very large corpuses</a:t>
            </a:r>
          </a:p>
          <a:p>
            <a:pPr marL="1200150" lvl="1" indent="-457200">
              <a:buFont typeface="Arial" charset="0"/>
              <a:buChar char="•"/>
            </a:pPr>
            <a:r>
              <a:rPr lang="en-US" sz="2400" dirty="0"/>
              <a:t>Information filtering on the Internet</a:t>
            </a:r>
          </a:p>
          <a:p>
            <a:pPr marL="457200" indent="-457200">
              <a:buFont typeface="Arial" charset="0"/>
              <a:buChar char="•"/>
            </a:pPr>
            <a:r>
              <a:rPr lang="en-US" sz="2800" dirty="0"/>
              <a:t>Significant improvements using transformer networks</a:t>
            </a:r>
          </a:p>
          <a:p>
            <a:pPr marL="1200150" lvl="1" indent="-457200">
              <a:buFont typeface="Arial" charset="0"/>
              <a:buChar char="•"/>
            </a:pPr>
            <a:r>
              <a:rPr lang="en-US" sz="2400" dirty="0"/>
              <a:t>From classifying using bag of words to word sequences</a:t>
            </a:r>
          </a:p>
          <a:p>
            <a:pPr marL="1200150" lvl="1" indent="-457200">
              <a:buFont typeface="Arial" charset="0"/>
              <a:buChar char="•"/>
            </a:pPr>
            <a:r>
              <a:rPr lang="en-US" sz="2400" dirty="0"/>
              <a:t>Better contextual understanding of language</a:t>
            </a:r>
          </a:p>
          <a:p>
            <a:pPr marL="1200150" lvl="1" indent="-457200">
              <a:buFont typeface="Arial" charset="0"/>
              <a:buChar char="•"/>
            </a:pPr>
            <a:endParaRPr lang="en-US" sz="2400" dirty="0"/>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455064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9E1C-5217-8E47-9156-993664EB805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14D4641-0135-8943-BE4C-77EDD8EAFFAF}"/>
              </a:ext>
            </a:extLst>
          </p:cNvPr>
          <p:cNvSpPr>
            <a:spLocks noGrp="1"/>
          </p:cNvSpPr>
          <p:nvPr>
            <p:ph idx="1"/>
          </p:nvPr>
        </p:nvSpPr>
        <p:spPr/>
        <p:txBody>
          <a:bodyPr/>
          <a:lstStyle/>
          <a:p>
            <a:r>
              <a:rPr lang="en-US" sz="2000" kern="1200" dirty="0" err="1">
                <a:latin typeface="Arial" charset="0"/>
              </a:rPr>
              <a:t>Kowsari</a:t>
            </a:r>
            <a:r>
              <a:rPr lang="en-US" sz="2000" kern="1200" dirty="0">
                <a:latin typeface="Arial" charset="0"/>
              </a:rPr>
              <a:t>, Kamran, Kiana Jafari </a:t>
            </a:r>
            <a:r>
              <a:rPr lang="en-US" sz="2000" kern="1200" dirty="0" err="1">
                <a:latin typeface="Arial" charset="0"/>
              </a:rPr>
              <a:t>Meimandi</a:t>
            </a:r>
            <a:r>
              <a:rPr lang="en-US" sz="2000" kern="1200" dirty="0">
                <a:latin typeface="Arial" charset="0"/>
              </a:rPr>
              <a:t>, </a:t>
            </a:r>
            <a:r>
              <a:rPr lang="en-US" sz="2000" kern="1200" dirty="0" err="1">
                <a:latin typeface="Arial" charset="0"/>
              </a:rPr>
              <a:t>Mojtaba</a:t>
            </a:r>
            <a:r>
              <a:rPr lang="en-US" sz="2000" kern="1200" dirty="0">
                <a:latin typeface="Arial" charset="0"/>
              </a:rPr>
              <a:t> </a:t>
            </a:r>
            <a:r>
              <a:rPr lang="en-US" sz="2000" kern="1200" dirty="0" err="1">
                <a:latin typeface="Arial" charset="0"/>
              </a:rPr>
              <a:t>Heidarysafa</a:t>
            </a:r>
            <a:r>
              <a:rPr lang="en-US" sz="2000" kern="1200" dirty="0">
                <a:latin typeface="Arial" charset="0"/>
              </a:rPr>
              <a:t>, Sanjana </a:t>
            </a:r>
            <a:r>
              <a:rPr lang="en-US" sz="2000" kern="1200" dirty="0" err="1">
                <a:latin typeface="Arial" charset="0"/>
              </a:rPr>
              <a:t>Mendu</a:t>
            </a:r>
            <a:r>
              <a:rPr lang="en-US" sz="2000" kern="1200" dirty="0">
                <a:latin typeface="Arial" charset="0"/>
              </a:rPr>
              <a:t>, Laura Barnes, and Donald Brown. "Text classification algorithms: A survey." </a:t>
            </a:r>
            <a:r>
              <a:rPr lang="en-US" sz="2000" i="1" kern="1200" dirty="0">
                <a:latin typeface="Arial" charset="0"/>
              </a:rPr>
              <a:t>Information</a:t>
            </a:r>
            <a:r>
              <a:rPr lang="en-US" sz="2000" kern="1200" dirty="0">
                <a:latin typeface="Arial" charset="0"/>
              </a:rPr>
              <a:t> 10, no. 4 (2019): 150.</a:t>
            </a:r>
          </a:p>
          <a:p>
            <a:endParaRPr lang="en-US" sz="2000" kern="1200" dirty="0">
              <a:latin typeface="Arial" charset="0"/>
            </a:endParaRPr>
          </a:p>
          <a:p>
            <a:r>
              <a:rPr lang="en-US" sz="2000" kern="1200" dirty="0">
                <a:latin typeface="Arial" charset="0"/>
              </a:rPr>
              <a:t>The introduction on transformers is based on this tutorial</a:t>
            </a:r>
          </a:p>
          <a:p>
            <a:r>
              <a:rPr lang="en-US" sz="2000" dirty="0">
                <a:hlinkClick r:id="rId3"/>
              </a:rPr>
              <a:t>http://peterbloem.nl/blog/transformers</a:t>
            </a:r>
            <a:endParaRPr lang="en-US" sz="2000" dirty="0"/>
          </a:p>
          <a:p>
            <a:endParaRPr lang="en-US" sz="2000" dirty="0"/>
          </a:p>
          <a:p>
            <a:r>
              <a:rPr lang="en-US" sz="2000" dirty="0"/>
              <a:t>Visualization tools can be found here</a:t>
            </a:r>
          </a:p>
          <a:p>
            <a:r>
              <a:rPr lang="en-US" sz="2000" dirty="0">
                <a:hlinkClick r:id="rId4"/>
              </a:rPr>
              <a:t>https://towardsdatascience.com/deconstructing-bert-part-2-visualizing-the-inner-workings-of-attention-60a16d86b5c1</a:t>
            </a:r>
            <a:endParaRPr lang="en-US" sz="2000" dirty="0"/>
          </a:p>
          <a:p>
            <a:endParaRPr lang="en-US" sz="2000" dirty="0"/>
          </a:p>
          <a:p>
            <a:endParaRPr lang="en-US" sz="2000" dirty="0"/>
          </a:p>
          <a:p>
            <a:endParaRPr lang="en-US" sz="2000" dirty="0"/>
          </a:p>
          <a:p>
            <a:endParaRPr lang="en-US" sz="2000" dirty="0"/>
          </a:p>
          <a:p>
            <a:endParaRPr lang="en-US" dirty="0"/>
          </a:p>
        </p:txBody>
      </p:sp>
      <p:sp>
        <p:nvSpPr>
          <p:cNvPr id="4" name="Footer Placeholder 3">
            <a:extLst>
              <a:ext uri="{FF2B5EF4-FFF2-40B4-BE49-F238E27FC236}">
                <a16:creationId xmlns:a16="http://schemas.microsoft.com/office/drawing/2014/main" id="{6C181336-4238-A14E-8078-BCE02E261C56}"/>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20665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3.1.1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6624744" cy="5029200"/>
              </a:xfrm>
            </p:spPr>
            <p:txBody>
              <a:bodyPr/>
              <a:lstStyle/>
              <a:p>
                <a:r>
                  <a:rPr lang="en-US" sz="2800" b="1" dirty="0"/>
                  <a:t>Simple approach: </a:t>
                </a:r>
                <a:r>
                  <a:rPr lang="en-US" sz="2800" dirty="0"/>
                  <a:t>use vector space model</a:t>
                </a:r>
                <a:endParaRPr lang="en-US" sz="2800" b="1" dirty="0"/>
              </a:p>
              <a:p>
                <a:r>
                  <a:rPr lang="en-US" sz="2800" dirty="0"/>
                  <a:t>To classify a document </a:t>
                </a:r>
                <a14:m>
                  <m:oMath xmlns:m="http://schemas.openxmlformats.org/officeDocument/2006/math">
                    <m:r>
                      <a:rPr lang="fr-CH" sz="2800" b="0" i="1" smtClean="0">
                        <a:latin typeface="Cambria Math" panose="02040503050406030204" pitchFamily="18" charset="0"/>
                      </a:rPr>
                      <m:t>𝑑</m:t>
                    </m:r>
                  </m:oMath>
                </a14:m>
                <a:r>
                  <a:rPr lang="en-US" sz="2800" dirty="0"/>
                  <a:t> </a:t>
                </a:r>
              </a:p>
              <a:p>
                <a:pPr marL="457200" indent="-457200">
                  <a:buFont typeface="Arial" panose="020B0604020202020204" pitchFamily="34" charset="0"/>
                  <a:buChar char="•"/>
                </a:pPr>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marL="457200" indent="-457200">
                  <a:buFont typeface="Arial" panose="020B0604020202020204" pitchFamily="34" charset="0"/>
                  <a:buChar char="•"/>
                </a:pPr>
                <a:r>
                  <a:rPr lang="en-US" sz="2400" dirty="0"/>
                  <a:t>Choose the majority class label as the class of the document</a:t>
                </a:r>
              </a:p>
              <a:p>
                <a:r>
                  <a:rPr lang="en-US" sz="2800" dirty="0"/>
                  <a:t>Underlying assumptions</a:t>
                </a:r>
              </a:p>
              <a:p>
                <a:pPr marL="457200" indent="-457200">
                  <a:buFont typeface="Arial" panose="020B0604020202020204" pitchFamily="34" charset="0"/>
                  <a:buChar char="•"/>
                </a:pPr>
                <a:r>
                  <a:rPr lang="en-US" sz="2400" dirty="0"/>
                  <a:t>documents in the same class form contiguous regions</a:t>
                </a:r>
              </a:p>
              <a:p>
                <a:pPr marL="457200" indent="-457200">
                  <a:buFont typeface="Arial" panose="020B0604020202020204" pitchFamily="34" charset="0"/>
                  <a:buChar char="•"/>
                </a:pPr>
                <a:r>
                  <a:rPr lang="en-US" sz="2400" dirty="0"/>
                  <a:t>different classes do not overlap</a:t>
                </a:r>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6624744" cy="5029200"/>
              </a:xfrm>
              <a:blipFill>
                <a:blip r:embed="rId3"/>
                <a:stretch>
                  <a:fillRect l="-1721" t="-1259"/>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C94A-977A-E34A-4463-41D00A3348C1}"/>
              </a:ext>
            </a:extLst>
          </p:cNvPr>
          <p:cNvSpPr>
            <a:spLocks noGrp="1"/>
          </p:cNvSpPr>
          <p:nvPr>
            <p:ph type="title"/>
          </p:nvPr>
        </p:nvSpPr>
        <p:spPr/>
        <p:txBody>
          <a:bodyPr/>
          <a:lstStyle/>
          <a:p>
            <a:r>
              <a:rPr lang="en-CH" dirty="0"/>
              <a:t>Variations of kNN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32718-D60A-428E-0F93-B5E79CF8CF80}"/>
                  </a:ext>
                </a:extLst>
              </p:cNvPr>
              <p:cNvSpPr>
                <a:spLocks noGrp="1"/>
              </p:cNvSpPr>
              <p:nvPr>
                <p:ph idx="1"/>
              </p:nvPr>
            </p:nvSpPr>
            <p:spPr/>
            <p:txBody>
              <a:bodyPr/>
              <a:lstStyle/>
              <a:p>
                <a:r>
                  <a:rPr lang="en-US" sz="3200" dirty="0"/>
                  <a:t>Probabilistic estimates</a:t>
                </a:r>
              </a:p>
              <a:p>
                <a:pPr marL="457200" indent="-457200">
                  <a:buFont typeface="Arial" panose="020B0604020202020204" pitchFamily="34" charset="0"/>
                  <a:buChar char="•"/>
                </a:pPr>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use </a:t>
                </a:r>
                <a14:m>
                  <m:oMath xmlns:m="http://schemas.openxmlformats.org/officeDocument/2006/math">
                    <m:f>
                      <m:fPr>
                        <m:ctrlPr>
                          <a:rPr lang="en-US" sz="2800" i="1" dirty="0">
                            <a:latin typeface="Cambria Math" panose="02040503050406030204" pitchFamily="18" charset="0"/>
                          </a:rPr>
                        </m:ctrlPr>
                      </m:fPr>
                      <m:num>
                        <m:d>
                          <m:dPr>
                            <m:begChr m:val="|"/>
                            <m:endChr m:val="|"/>
                            <m:ctrlPr>
                              <a:rPr lang="en-US" sz="2800" i="1" dirty="0" smtClean="0">
                                <a:latin typeface="Cambria Math" panose="02040503050406030204" pitchFamily="18" charset="0"/>
                              </a:rPr>
                            </m:ctrlPr>
                          </m:dPr>
                          <m:e>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𝑁</m:t>
                                </m:r>
                              </m:e>
                              <m:sub>
                                <m:r>
                                  <a:rPr lang="fr-CH" sz="2800" i="1">
                                    <a:latin typeface="Cambria Math" panose="02040503050406030204" pitchFamily="18" charset="0"/>
                                    <a:ea typeface="Cambria Math" panose="02040503050406030204" pitchFamily="18" charset="0"/>
                                  </a:rPr>
                                  <m:t>𝐶</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𝑘</m:t>
                                </m:r>
                              </m:sub>
                            </m:sSub>
                            <m:r>
                              <m:rPr>
                                <m:brk m:alnAt="7"/>
                              </m:rP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𝑑</m:t>
                            </m:r>
                            <m:r>
                              <a:rPr lang="fr-CH" sz="2800" i="1">
                                <a:latin typeface="Cambria Math" panose="02040503050406030204" pitchFamily="18" charset="0"/>
                                <a:ea typeface="Cambria Math" panose="02040503050406030204" pitchFamily="18" charset="0"/>
                              </a:rPr>
                              <m:t>)</m:t>
                            </m:r>
                          </m:e>
                        </m:d>
                      </m:num>
                      <m:den>
                        <m:r>
                          <a:rPr lang="fr-CH" sz="2800" b="0" i="1" dirty="0">
                            <a:latin typeface="Cambria Math" panose="02040503050406030204" pitchFamily="18" charset="0"/>
                          </a:rPr>
                          <m:t>𝑘</m:t>
                        </m:r>
                      </m:den>
                    </m:f>
                  </m:oMath>
                </a14:m>
                <a:r>
                  <a:rPr lang="en-US" sz="2800" dirty="0"/>
                  <a:t> to estimate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b="0" i="1" smtClean="0">
                            <a:latin typeface="Cambria Math" panose="02040503050406030204" pitchFamily="18" charset="0"/>
                          </a:rPr>
                          <m:t>𝑑</m:t>
                        </m:r>
                      </m:e>
                    </m:d>
                  </m:oMath>
                </a14:m>
                <a:r>
                  <a:rPr lang="en-US" sz="2800" dirty="0"/>
                  <a:t>,  the probability that the document </a:t>
                </a:r>
                <a14:m>
                  <m:oMath xmlns:m="http://schemas.openxmlformats.org/officeDocument/2006/math">
                    <m:r>
                      <a:rPr lang="fr-CH" sz="2800" i="1">
                        <a:latin typeface="Cambria Math" panose="02040503050406030204" pitchFamily="18" charset="0"/>
                      </a:rPr>
                      <m:t>𝑑</m:t>
                    </m:r>
                    <m:r>
                      <a:rPr lang="fr-CH" sz="2800" i="1">
                        <a:latin typeface="Cambria Math" panose="02040503050406030204" pitchFamily="18" charset="0"/>
                      </a:rPr>
                      <m:t> </m:t>
                    </m:r>
                  </m:oMath>
                </a14:m>
                <a:r>
                  <a:rPr lang="en-US" sz="2800" dirty="0"/>
                  <a:t>has class </a:t>
                </a:r>
                <a14:m>
                  <m:oMath xmlns:m="http://schemas.openxmlformats.org/officeDocument/2006/math">
                    <m:r>
                      <a:rPr lang="fr-CH" sz="2800" i="1">
                        <a:latin typeface="Cambria Math" charset="0"/>
                      </a:rPr>
                      <m:t>𝐶</m:t>
                    </m:r>
                  </m:oMath>
                </a14:m>
                <a:endParaRPr lang="en-US" sz="2800" dirty="0"/>
              </a:p>
              <a:p>
                <a:pPr marL="457200" indent="-457200">
                  <a:buFont typeface="Arial" panose="020B0604020202020204" pitchFamily="34" charset="0"/>
                  <a:buChar char="•"/>
                </a:pPr>
                <a14:m>
                  <m:oMath xmlns:m="http://schemas.openxmlformats.org/officeDocument/2006/math">
                    <m:sSub>
                      <m:sSubPr>
                        <m:ctrlPr>
                          <a:rPr lang="fr-CH" sz="2800" b="0" i="1" smtClean="0">
                            <a:latin typeface="Cambria Math" panose="02040503050406030204" pitchFamily="18" charset="0"/>
                            <a:ea typeface="Cambria Math" panose="02040503050406030204" pitchFamily="18" charset="0"/>
                          </a:rPr>
                        </m:ctrlPr>
                      </m:sSubPr>
                      <m:e>
                        <m:r>
                          <a:rPr lang="fr-CH" sz="2800" b="0" i="1" smtClean="0">
                            <a:latin typeface="Cambria Math" panose="02040503050406030204" pitchFamily="18" charset="0"/>
                            <a:ea typeface="Cambria Math" panose="02040503050406030204" pitchFamily="18" charset="0"/>
                          </a:rPr>
                          <m:t>𝑁</m:t>
                        </m:r>
                      </m:e>
                      <m:sub>
                        <m:r>
                          <a:rPr lang="fr-CH" sz="2800" b="0" i="1" smtClean="0">
                            <a:latin typeface="Cambria Math" panose="02040503050406030204" pitchFamily="18" charset="0"/>
                            <a:ea typeface="Cambria Math" panose="02040503050406030204" pitchFamily="18" charset="0"/>
                          </a:rPr>
                          <m:t>𝐶</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𝑘</m:t>
                        </m:r>
                      </m:sub>
                    </m:sSub>
                    <m:r>
                      <m:rPr>
                        <m:brk m:alnAt="7"/>
                      </m:rP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𝑑</m:t>
                    </m:r>
                    <m:r>
                      <a:rPr lang="fr-CH" sz="2800" b="0" i="1" smtClean="0">
                        <a:latin typeface="Cambria Math" panose="02040503050406030204" pitchFamily="18" charset="0"/>
                        <a:ea typeface="Cambria Math" panose="02040503050406030204" pitchFamily="18" charset="0"/>
                      </a:rPr>
                      <m:t>)⊆</m:t>
                    </m:r>
                    <m:r>
                      <a:rPr lang="fr-CH" sz="2800" b="0" i="1" smtClean="0">
                        <a:latin typeface="Cambria Math" panose="02040503050406030204" pitchFamily="18" charset="0"/>
                        <a:ea typeface="Cambria Math" panose="02040503050406030204" pitchFamily="18" charset="0"/>
                      </a:rPr>
                      <m:t>𝐷</m:t>
                    </m:r>
                  </m:oMath>
                </a14:m>
                <a:r>
                  <a:rPr lang="en-US" sz="2800" dirty="0"/>
                  <a:t> are the documents of class </a:t>
                </a:r>
                <a14:m>
                  <m:oMath xmlns:m="http://schemas.openxmlformats.org/officeDocument/2006/math">
                    <m:r>
                      <a:rPr lang="fr-CH" sz="2800" b="0" i="1" smtClean="0">
                        <a:latin typeface="Cambria Math" panose="02040503050406030204" pitchFamily="18" charset="0"/>
                      </a:rPr>
                      <m:t>𝐶</m:t>
                    </m:r>
                  </m:oMath>
                </a14:m>
                <a:r>
                  <a:rPr lang="en-US" sz="2800" dirty="0"/>
                  <a:t> among the </a:t>
                </a:r>
                <a14:m>
                  <m:oMath xmlns:m="http://schemas.openxmlformats.org/officeDocument/2006/math">
                    <m:r>
                      <a:rPr lang="en-US" sz="2800" i="1" dirty="0" smtClean="0">
                        <a:latin typeface="Cambria Math" panose="02040503050406030204" pitchFamily="18" charset="0"/>
                      </a:rPr>
                      <m:t>𝑘</m:t>
                    </m:r>
                  </m:oMath>
                </a14:m>
                <a:r>
                  <a:rPr lang="en-US" sz="2800" dirty="0"/>
                  <a:t> nearest neighbors of document </a:t>
                </a:r>
                <a14:m>
                  <m:oMath xmlns:m="http://schemas.openxmlformats.org/officeDocument/2006/math">
                    <m:r>
                      <a:rPr lang="fr-CH" sz="2800" i="1">
                        <a:latin typeface="Cambria Math" panose="02040503050406030204" pitchFamily="18" charset="0"/>
                      </a:rPr>
                      <m:t>𝑑</m:t>
                    </m:r>
                  </m:oMath>
                </a14:m>
                <a:br>
                  <a:rPr lang="en-US" sz="3200" dirty="0"/>
                </a:br>
                <a:endParaRPr lang="en-US" sz="3200" dirty="0"/>
              </a:p>
              <a:p>
                <a:r>
                  <a:rPr lang="en-US" sz="3200" dirty="0"/>
                  <a:t>Weighting</a:t>
                </a:r>
              </a:p>
              <a:p>
                <a:pPr algn="ctr"/>
                <a14:m>
                  <m:oMath xmlns:m="http://schemas.openxmlformats.org/officeDocument/2006/math">
                    <m:r>
                      <a:rPr lang="fr-CH" sz="3200" b="0" i="1" smtClean="0">
                        <a:latin typeface="Cambria Math" panose="02040503050406030204" pitchFamily="18" charset="0"/>
                      </a:rPr>
                      <m:t>𝑠𝑐𝑜𝑟𝑒</m:t>
                    </m:r>
                    <m:d>
                      <m:dPr>
                        <m:ctrlPr>
                          <a:rPr lang="fr-CH" sz="3200" b="0" i="1" smtClean="0">
                            <a:latin typeface="Cambria Math" panose="02040503050406030204" pitchFamily="18" charset="0"/>
                          </a:rPr>
                        </m:ctrlPr>
                      </m:dPr>
                      <m:e>
                        <m:r>
                          <a:rPr lang="fr-CH" sz="3200" b="0" i="1" smtClean="0">
                            <a:latin typeface="Cambria Math" panose="02040503050406030204" pitchFamily="18" charset="0"/>
                          </a:rPr>
                          <m:t>𝐶</m:t>
                        </m:r>
                        <m:r>
                          <a:rPr lang="fr-CH" sz="3200" b="0" i="1" smtClean="0">
                            <a:latin typeface="Cambria Math" panose="02040503050406030204" pitchFamily="18" charset="0"/>
                          </a:rPr>
                          <m:t>,</m:t>
                        </m:r>
                        <m:r>
                          <a:rPr lang="fr-CH" sz="3200" b="0" i="1" smtClean="0">
                            <a:latin typeface="Cambria Math" panose="02040503050406030204" pitchFamily="18" charset="0"/>
                          </a:rPr>
                          <m:t>𝑑</m:t>
                        </m:r>
                      </m:e>
                    </m:d>
                    <m:r>
                      <a:rPr lang="fr-CH" sz="3200" b="0" i="1" smtClean="0">
                        <a:latin typeface="Cambria Math" panose="02040503050406030204" pitchFamily="18" charset="0"/>
                      </a:rPr>
                      <m:t>=</m:t>
                    </m:r>
                    <m:nary>
                      <m:naryPr>
                        <m:chr m:val="∑"/>
                        <m:supHide m:val="on"/>
                        <m:ctrlPr>
                          <a:rPr lang="fr-CH" sz="3200" b="0" i="1" smtClean="0">
                            <a:latin typeface="Cambria Math" panose="02040503050406030204" pitchFamily="18" charset="0"/>
                          </a:rPr>
                        </m:ctrlPr>
                      </m:naryPr>
                      <m:sub>
                        <m:r>
                          <m:rPr>
                            <m:brk m:alnAt="7"/>
                          </m:rPr>
                          <a:rPr lang="fr-CH" sz="3200" b="0" i="1" smtClean="0">
                            <a:latin typeface="Cambria Math" panose="02040503050406030204" pitchFamily="18" charset="0"/>
                          </a:rPr>
                          <m:t>𝑑</m:t>
                        </m:r>
                        <m:r>
                          <a:rPr lang="fr-CH" sz="3200" b="0" i="1" smtClean="0">
                            <a:latin typeface="Cambria Math" panose="02040503050406030204" pitchFamily="18" charset="0"/>
                          </a:rPr>
                          <m:t>′∈</m:t>
                        </m:r>
                        <m:sSub>
                          <m:sSubPr>
                            <m:ctrlPr>
                              <a:rPr lang="fr-CH" sz="3200" b="0" i="1" smtClean="0">
                                <a:latin typeface="Cambria Math" panose="02040503050406030204" pitchFamily="18" charset="0"/>
                                <a:ea typeface="Cambria Math" panose="02040503050406030204" pitchFamily="18" charset="0"/>
                              </a:rPr>
                            </m:ctrlPr>
                          </m:sSubPr>
                          <m:e>
                            <m:r>
                              <a:rPr lang="fr-CH" sz="3200" b="0" i="1" smtClean="0">
                                <a:latin typeface="Cambria Math" panose="02040503050406030204" pitchFamily="18" charset="0"/>
                                <a:ea typeface="Cambria Math" panose="02040503050406030204" pitchFamily="18" charset="0"/>
                              </a:rPr>
                              <m:t>𝑁</m:t>
                            </m:r>
                          </m:e>
                          <m:sub>
                            <m:r>
                              <a:rPr lang="fr-CH" sz="3200" b="0" i="1" smtClean="0">
                                <a:latin typeface="Cambria Math" panose="02040503050406030204" pitchFamily="18" charset="0"/>
                                <a:ea typeface="Cambria Math" panose="02040503050406030204" pitchFamily="18" charset="0"/>
                              </a:rPr>
                              <m:t>𝐶</m:t>
                            </m:r>
                            <m: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𝑘</m:t>
                            </m:r>
                          </m:sub>
                        </m:sSub>
                        <m:r>
                          <m:rPr>
                            <m:brk m:alnAt="7"/>
                          </m:rPr>
                          <a:rPr lang="fr-CH" sz="3200" b="0" i="1" smtClean="0">
                            <a:latin typeface="Cambria Math" panose="02040503050406030204" pitchFamily="18" charset="0"/>
                            <a:ea typeface="Cambria Math" panose="02040503050406030204" pitchFamily="18" charset="0"/>
                          </a:rPr>
                          <m:t>(</m:t>
                        </m:r>
                        <m:r>
                          <a:rPr lang="fr-CH" sz="3200" b="0" i="1" smtClean="0">
                            <a:latin typeface="Cambria Math" panose="02040503050406030204" pitchFamily="18" charset="0"/>
                            <a:ea typeface="Cambria Math" panose="02040503050406030204" pitchFamily="18" charset="0"/>
                          </a:rPr>
                          <m:t>𝑑</m:t>
                        </m:r>
                        <m:r>
                          <a:rPr lang="fr-CH" sz="3200" b="0" i="1" smtClean="0">
                            <a:latin typeface="Cambria Math" panose="02040503050406030204" pitchFamily="18" charset="0"/>
                            <a:ea typeface="Cambria Math" panose="02040503050406030204" pitchFamily="18" charset="0"/>
                          </a:rPr>
                          <m:t>)</m:t>
                        </m:r>
                      </m:sub>
                      <m:sup/>
                      <m:e>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b="0" i="1" smtClean="0">
                                        <a:latin typeface="Cambria Math" panose="02040503050406030204" pitchFamily="18" charset="0"/>
                                      </a:rPr>
                                      <m:t>𝑑</m:t>
                                    </m:r>
                                  </m:e>
                                </m:acc>
                              </m:e>
                            </m:d>
                          </m:den>
                        </m:f>
                      </m:e>
                    </m:nary>
                  </m:oMath>
                </a14:m>
                <a:r>
                  <a:rPr lang="fr-CH" dirty="0"/>
                  <a:t> </a:t>
                </a:r>
                <a14:m>
                  <m:oMath xmlns:m="http://schemas.openxmlformats.org/officeDocument/2006/math">
                    <m:f>
                      <m:fPr>
                        <m:ctrlPr>
                          <a:rPr lang="fr-CH" i="1">
                            <a:latin typeface="Cambria Math" panose="02040503050406030204" pitchFamily="18" charset="0"/>
                          </a:rPr>
                        </m:ctrlPr>
                      </m:fPr>
                      <m:num>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num>
                      <m:den>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r>
                                  <a:rPr lang="fr-CH" i="1">
                                    <a:latin typeface="Cambria Math" panose="02040503050406030204" pitchFamily="18" charset="0"/>
                                  </a:rPr>
                                  <m:t>𝑑</m:t>
                                </m:r>
                                <m:r>
                                  <a:rPr lang="fr-CH" b="0" i="1" smtClean="0">
                                    <a:latin typeface="Cambria Math" panose="02040503050406030204" pitchFamily="18" charset="0"/>
                                  </a:rPr>
                                  <m:t>′</m:t>
                                </m:r>
                              </m:e>
                            </m:acc>
                          </m:e>
                        </m:d>
                      </m:den>
                    </m:f>
                  </m:oMath>
                </a14:m>
                <a:endParaRPr lang="en-US" sz="3200" dirty="0"/>
              </a:p>
              <a:p>
                <a:endParaRPr lang="en-CH" dirty="0"/>
              </a:p>
            </p:txBody>
          </p:sp>
        </mc:Choice>
        <mc:Fallback xmlns="">
          <p:sp>
            <p:nvSpPr>
              <p:cNvPr id="3" name="Content Placeholder 2">
                <a:extLst>
                  <a:ext uri="{FF2B5EF4-FFF2-40B4-BE49-F238E27FC236}">
                    <a16:creationId xmlns:a16="http://schemas.microsoft.com/office/drawing/2014/main" id="{DCD32718-D60A-428E-0F93-B5E79CF8CF80}"/>
                  </a:ext>
                </a:extLst>
              </p:cNvPr>
              <p:cNvSpPr>
                <a:spLocks noGrp="1" noRot="1" noChangeAspect="1" noMove="1" noResize="1" noEditPoints="1" noAdjustHandles="1" noChangeArrowheads="1" noChangeShapeType="1" noTextEdit="1"/>
              </p:cNvSpPr>
              <p:nvPr>
                <p:ph idx="1"/>
              </p:nvPr>
            </p:nvSpPr>
            <p:spPr>
              <a:blipFill>
                <a:blip r:embed="rId3"/>
                <a:stretch>
                  <a:fillRect l="-1829" t="-1511" b="-1838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4A4CC20B-354F-CCE6-6A28-BE2F2DD68E5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1471368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204A-96E5-A140-2D02-F3EDA92D5E8B}"/>
              </a:ext>
            </a:extLst>
          </p:cNvPr>
          <p:cNvSpPr>
            <a:spLocks noGrp="1"/>
          </p:cNvSpPr>
          <p:nvPr>
            <p:ph type="title"/>
          </p:nvPr>
        </p:nvSpPr>
        <p:spPr/>
        <p:txBody>
          <a:bodyPr/>
          <a:lstStyle/>
          <a:p>
            <a:r>
              <a:rPr lang="en-CH" dirty="0"/>
              <a:t>Rocchio 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459AF-505B-6343-A175-99509D358BCA}"/>
                  </a:ext>
                </a:extLst>
              </p:cNvPr>
              <p:cNvSpPr>
                <a:spLocks noGrp="1"/>
              </p:cNvSpPr>
              <p:nvPr>
                <p:ph idx="1"/>
              </p:nvPr>
            </p:nvSpPr>
            <p:spPr/>
            <p:txBody>
              <a:bodyPr/>
              <a:lstStyle/>
              <a:p>
                <a:r>
                  <a:rPr lang="en-CH" dirty="0"/>
                  <a:t>For each class </a:t>
                </a:r>
                <a14:m>
                  <m:oMath xmlns:m="http://schemas.openxmlformats.org/officeDocument/2006/math">
                    <m:r>
                      <a:rPr lang="fr-CH" sz="3200" b="0" i="1" smtClean="0">
                        <a:latin typeface="Cambria Math" panose="02040503050406030204" pitchFamily="18" charset="0"/>
                        <a:ea typeface="Cambria Math" charset="0"/>
                        <a:cs typeface="Cambria Math" charset="0"/>
                      </a:rPr>
                      <m:t>𝐶</m:t>
                    </m:r>
                    <m:r>
                      <a:rPr lang="fr-CH" sz="3200" b="0" i="1" smtClean="0">
                        <a:latin typeface="Cambria Math" panose="02040503050406030204" pitchFamily="18" charset="0"/>
                        <a:ea typeface="Cambria Math" charset="0"/>
                        <a:cs typeface="Cambria Math" charset="0"/>
                      </a:rPr>
                      <m:t> </m:t>
                    </m:r>
                  </m:oMath>
                </a14:m>
                <a:r>
                  <a:rPr lang="en-CH" dirty="0"/>
                  <a:t>compute the centroid of all training samples </a:t>
                </a:r>
                <a14:m>
                  <m:oMath xmlns:m="http://schemas.openxmlformats.org/officeDocument/2006/math">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i="1">
                            <a:latin typeface="Cambria Math" panose="02040503050406030204" pitchFamily="18" charset="0"/>
                            <a:ea typeface="Cambria Math" charset="0"/>
                          </a:rPr>
                          <m:t>𝐶</m:t>
                        </m:r>
                      </m:sub>
                    </m:sSub>
                  </m:oMath>
                </a14:m>
                <a:r>
                  <a:rPr lang="en-CH" dirty="0"/>
                  <a:t> of documents in the class </a:t>
                </a:r>
              </a:p>
              <a:p>
                <a:pPr/>
                <a14:m>
                  <m:oMathPara xmlns:m="http://schemas.openxmlformats.org/officeDocument/2006/math">
                    <m:oMathParaPr>
                      <m:jc m:val="centerGroup"/>
                    </m:oMathParaPr>
                    <m:oMath xmlns:m="http://schemas.openxmlformats.org/officeDocument/2006/math">
                      <m:r>
                        <a:rPr lang="en-US" sz="3200" i="1" smtClean="0">
                          <a:latin typeface="Cambria Math" charset="0"/>
                          <a:ea typeface="Cambria Math" charset="0"/>
                          <a:cs typeface="Cambria Math" charset="0"/>
                        </a:rPr>
                        <m:t>𝜇</m:t>
                      </m:r>
                      <m:d>
                        <m:dPr>
                          <m:ctrlPr>
                            <a:rPr lang="en-US" sz="3200" i="1">
                              <a:latin typeface="Cambria Math" panose="02040503050406030204" pitchFamily="18" charset="0"/>
                              <a:ea typeface="Cambria Math" charset="0"/>
                              <a:cs typeface="Cambria Math" charset="0"/>
                            </a:rPr>
                          </m:ctrlPr>
                        </m:dPr>
                        <m:e>
                          <m:r>
                            <a:rPr lang="fr-CH" sz="3200" b="0" i="1" smtClean="0">
                              <a:latin typeface="Cambria Math" panose="02040503050406030204" pitchFamily="18" charset="0"/>
                              <a:ea typeface="Cambria Math" charset="0"/>
                              <a:cs typeface="Cambria Math" charset="0"/>
                            </a:rPr>
                            <m:t>𝐶</m:t>
                          </m:r>
                        </m:e>
                      </m:d>
                      <m:r>
                        <a:rPr lang="fr-CH" sz="3200" i="1">
                          <a:latin typeface="Cambria Math" charset="0"/>
                          <a:ea typeface="Cambria Math" charset="0"/>
                          <a:cs typeface="Cambria Math" charset="0"/>
                        </a:rPr>
                        <m:t>=</m:t>
                      </m:r>
                      <m:f>
                        <m:fPr>
                          <m:ctrlPr>
                            <a:rPr lang="fr-CH" sz="3200" i="1">
                              <a:latin typeface="Cambria Math" panose="02040503050406030204" pitchFamily="18" charset="0"/>
                              <a:ea typeface="Cambria Math" charset="0"/>
                              <a:cs typeface="Cambria Math" charset="0"/>
                            </a:rPr>
                          </m:ctrlPr>
                        </m:fPr>
                        <m:num>
                          <m:r>
                            <a:rPr lang="fr-CH" sz="3200" i="1">
                              <a:latin typeface="Cambria Math" charset="0"/>
                              <a:ea typeface="Cambria Math" charset="0"/>
                              <a:cs typeface="Cambria Math" charset="0"/>
                            </a:rPr>
                            <m:t>1</m:t>
                          </m:r>
                        </m:num>
                        <m:den>
                          <m:d>
                            <m:dPr>
                              <m:begChr m:val="|"/>
                              <m:endChr m:val="|"/>
                              <m:ctrlPr>
                                <a:rPr lang="fr-CH" sz="3200" i="1">
                                  <a:latin typeface="Cambria Math" panose="02040503050406030204" pitchFamily="18" charset="0"/>
                                  <a:ea typeface="Cambria Math" charset="0"/>
                                  <a:cs typeface="Cambria Math" charset="0"/>
                                </a:rPr>
                              </m:ctrlPr>
                            </m:dPr>
                            <m:e>
                              <m:sSub>
                                <m:sSubPr>
                                  <m:ctrlPr>
                                    <a:rPr lang="fr-CH" sz="3200" i="1" smtClean="0">
                                      <a:latin typeface="Cambria Math" panose="02040503050406030204" pitchFamily="18" charset="0"/>
                                      <a:ea typeface="Cambria Math" charset="0"/>
                                    </a:rPr>
                                  </m:ctrlPr>
                                </m:sSubPr>
                                <m:e>
                                  <m:r>
                                    <a:rPr lang="fr-CH" sz="3200" b="0" i="1" smtClean="0">
                                      <a:latin typeface="Cambria Math" panose="02040503050406030204" pitchFamily="18" charset="0"/>
                                      <a:ea typeface="Cambria Math" charset="0"/>
                                    </a:rPr>
                                    <m:t>𝐷</m:t>
                                  </m:r>
                                </m:e>
                                <m:sub>
                                  <m:r>
                                    <a:rPr lang="fr-CH" sz="3200" b="0" i="1" smtClean="0">
                                      <a:latin typeface="Cambria Math" panose="02040503050406030204" pitchFamily="18" charset="0"/>
                                      <a:ea typeface="Cambria Math" charset="0"/>
                                    </a:rPr>
                                    <m:t>𝐶</m:t>
                                  </m:r>
                                </m:sub>
                              </m:sSub>
                            </m:e>
                          </m:d>
                        </m:den>
                      </m:f>
                      <m:nary>
                        <m:naryPr>
                          <m:chr m:val="∑"/>
                          <m:supHide m:val="on"/>
                          <m:ctrlPr>
                            <a:rPr lang="fr-CH" sz="3200" i="1">
                              <a:latin typeface="Cambria Math" panose="02040503050406030204" pitchFamily="18" charset="0"/>
                              <a:ea typeface="Cambria Math" charset="0"/>
                              <a:cs typeface="Cambria Math" charset="0"/>
                            </a:rPr>
                          </m:ctrlPr>
                        </m:naryPr>
                        <m:sub>
                          <m:r>
                            <m:rPr>
                              <m:brk m:alnAt="7"/>
                            </m:rPr>
                            <a:rPr lang="fr-CH" sz="3200" i="1">
                              <a:latin typeface="Cambria Math" charset="0"/>
                              <a:ea typeface="Cambria Math" charset="0"/>
                              <a:cs typeface="Cambria Math" charset="0"/>
                            </a:rPr>
                            <m:t>𝑑</m:t>
                          </m:r>
                          <m:r>
                            <a:rPr lang="fr-CH" sz="3200" i="1">
                              <a:latin typeface="Cambria Math" charset="0"/>
                              <a:ea typeface="Cambria Math" charset="0"/>
                              <a:cs typeface="Cambria Math" charset="0"/>
                            </a:rPr>
                            <m:t>∈</m:t>
                          </m:r>
                          <m:sSub>
                            <m:sSubPr>
                              <m:ctrlPr>
                                <a:rPr lang="fr-CH" i="1">
                                  <a:latin typeface="Cambria Math" panose="02040503050406030204" pitchFamily="18" charset="0"/>
                                  <a:ea typeface="Cambria Math" charset="0"/>
                                </a:rPr>
                              </m:ctrlPr>
                            </m:sSubPr>
                            <m:e>
                              <m:r>
                                <a:rPr lang="fr-CH" i="1">
                                  <a:latin typeface="Cambria Math" panose="02040503050406030204" pitchFamily="18" charset="0"/>
                                  <a:ea typeface="Cambria Math" charset="0"/>
                                </a:rPr>
                                <m:t>𝐷</m:t>
                              </m:r>
                            </m:e>
                            <m:sub>
                              <m:r>
                                <a:rPr lang="fr-CH" b="0" i="1" smtClean="0">
                                  <a:latin typeface="Cambria Math" panose="02040503050406030204" pitchFamily="18" charset="0"/>
                                  <a:ea typeface="Cambria Math" charset="0"/>
                                </a:rPr>
                                <m:t>𝐶</m:t>
                              </m:r>
                            </m:sub>
                          </m:sSub>
                        </m:sub>
                        <m:sup/>
                        <m:e>
                          <m:acc>
                            <m:accPr>
                              <m:chr m:val="⃗"/>
                              <m:ctrlPr>
                                <a:rPr lang="fr-CH" sz="3200" i="1">
                                  <a:latin typeface="Cambria Math" panose="02040503050406030204" pitchFamily="18" charset="0"/>
                                  <a:ea typeface="Cambria Math" charset="0"/>
                                  <a:cs typeface="Cambria Math" charset="0"/>
                                </a:rPr>
                              </m:ctrlPr>
                            </m:accPr>
                            <m:e>
                              <m:r>
                                <a:rPr lang="fr-CH" sz="3200" i="1">
                                  <a:latin typeface="Cambria Math" charset="0"/>
                                  <a:ea typeface="Cambria Math" charset="0"/>
                                  <a:cs typeface="Cambria Math" charset="0"/>
                                </a:rPr>
                                <m:t>𝑑</m:t>
                              </m:r>
                            </m:e>
                          </m:acc>
                        </m:e>
                      </m:nary>
                    </m:oMath>
                  </m:oMathPara>
                </a14:m>
                <a:endParaRPr lang="en-US" sz="3200" dirty="0"/>
              </a:p>
              <a:p>
                <a:r>
                  <a:rPr lang="en-CH" dirty="0"/>
                  <a:t>For a document assign the class label of the closest centroid</a:t>
                </a:r>
              </a:p>
              <a:p>
                <a:pPr/>
                <a14:m>
                  <m:oMathPara xmlns:m="http://schemas.openxmlformats.org/officeDocument/2006/math">
                    <m:oMathParaPr>
                      <m:jc m:val="centerGroup"/>
                    </m:oMathParaPr>
                    <m:oMath xmlns:m="http://schemas.openxmlformats.org/officeDocument/2006/math">
                      <m:func>
                        <m:funcPr>
                          <m:ctrlPr>
                            <a:rPr lang="en-GB" i="1" dirty="0" smtClean="0">
                              <a:latin typeface="Cambria Math" panose="02040503050406030204" pitchFamily="18" charset="0"/>
                            </a:rPr>
                          </m:ctrlPr>
                        </m:funcPr>
                        <m:fName>
                          <m:limLow>
                            <m:limLowPr>
                              <m:ctrlPr>
                                <a:rPr lang="en-GB" i="1" dirty="0" smtClean="0">
                                  <a:latin typeface="Cambria Math" panose="02040503050406030204" pitchFamily="18" charset="0"/>
                                </a:rPr>
                              </m:ctrlPr>
                            </m:limLowPr>
                            <m:e>
                              <m:r>
                                <m:rPr>
                                  <m:sty m:val="p"/>
                                </m:rPr>
                                <a:rPr lang="fr-CH" b="0" i="0" dirty="0" smtClean="0">
                                  <a:latin typeface="Cambria Math" panose="02040503050406030204" pitchFamily="18" charset="0"/>
                                </a:rPr>
                                <m:t>arg</m:t>
                              </m:r>
                              <m:r>
                                <m:rPr>
                                  <m:sty m:val="p"/>
                                </m:rPr>
                                <a:rPr lang="en-GB" i="0" dirty="0" smtClean="0">
                                  <a:latin typeface="Cambria Math" panose="02040503050406030204" pitchFamily="18" charset="0"/>
                                </a:rPr>
                                <m:t>min</m:t>
                              </m:r>
                            </m:e>
                            <m:lim>
                              <m:r>
                                <a:rPr lang="fr-CH" b="0" i="1" dirty="0" smtClean="0">
                                  <a:latin typeface="Cambria Math" panose="02040503050406030204" pitchFamily="18" charset="0"/>
                                </a:rPr>
                                <m:t>𝐶</m:t>
                              </m:r>
                            </m:lim>
                          </m:limLow>
                        </m:fName>
                        <m:e>
                          <m:r>
                            <a:rPr lang="en-CH" i="1" dirty="0">
                              <a:latin typeface="Cambria Math" panose="02040503050406030204" pitchFamily="18" charset="0"/>
                            </a:rPr>
                            <m:t>|</m:t>
                          </m:r>
                          <m:r>
                            <a:rPr lang="en-US" i="1" dirty="0">
                              <a:latin typeface="Cambria Math" panose="02040503050406030204" pitchFamily="18" charset="0"/>
                              <a:ea typeface="Cambria Math" charset="0"/>
                              <a:cs typeface="Cambria Math" charset="0"/>
                            </a:rPr>
                            <m:t> </m:t>
                          </m:r>
                          <m:r>
                            <a:rPr lang="en-US" i="1">
                              <a:latin typeface="Cambria Math" panose="02040503050406030204" pitchFamily="18" charset="0"/>
                              <a:ea typeface="Cambria Math" charset="0"/>
                              <a:cs typeface="Cambria Math" charset="0"/>
                            </a:rPr>
                            <m:t>𝜇</m:t>
                          </m:r>
                          <m:d>
                            <m:dPr>
                              <m:ctrlPr>
                                <a:rPr lang="en-US" i="1">
                                  <a:latin typeface="Cambria Math" panose="02040503050406030204" pitchFamily="18" charset="0"/>
                                  <a:ea typeface="Cambria Math" charset="0"/>
                                  <a:cs typeface="Cambria Math" charset="0"/>
                                </a:rPr>
                              </m:ctrlPr>
                            </m:dPr>
                            <m:e>
                              <m:r>
                                <a:rPr lang="fr-CH" b="0" i="1" smtClean="0">
                                  <a:latin typeface="Cambria Math" panose="02040503050406030204" pitchFamily="18" charset="0"/>
                                  <a:ea typeface="Cambria Math" charset="0"/>
                                  <a:cs typeface="Cambria Math" charset="0"/>
                                </a:rPr>
                                <m:t>𝐶</m:t>
                              </m:r>
                            </m:e>
                          </m:d>
                          <m:r>
                            <a:rPr lang="en-CH" i="1" dirty="0">
                              <a:latin typeface="Cambria Math" panose="02040503050406030204" pitchFamily="18" charset="0"/>
                            </a:rPr>
                            <m:t>−</m:t>
                          </m:r>
                          <m:r>
                            <a:rPr lang="fr-CH" i="1" dirty="0">
                              <a:latin typeface="Cambria Math" panose="02040503050406030204" pitchFamily="18" charset="0"/>
                              <a:ea typeface="Cambria Math" charset="0"/>
                              <a:cs typeface="Cambria Math" charset="0"/>
                            </a:rPr>
                            <m:t> </m:t>
                          </m:r>
                          <m:acc>
                            <m:accPr>
                              <m:chr m:val="⃗"/>
                              <m:ctrlPr>
                                <a:rPr lang="fr-CH" i="1">
                                  <a:latin typeface="Cambria Math" panose="02040503050406030204" pitchFamily="18" charset="0"/>
                                  <a:ea typeface="Cambria Math" charset="0"/>
                                  <a:cs typeface="Cambria Math" charset="0"/>
                                </a:rPr>
                              </m:ctrlPr>
                            </m:accPr>
                            <m:e>
                              <m:r>
                                <a:rPr lang="fr-CH" i="1">
                                  <a:latin typeface="Cambria Math" panose="02040503050406030204" pitchFamily="18" charset="0"/>
                                  <a:ea typeface="Cambria Math" charset="0"/>
                                  <a:cs typeface="Cambria Math" charset="0"/>
                                </a:rPr>
                                <m:t>𝑑</m:t>
                              </m:r>
                            </m:e>
                          </m:acc>
                          <m:r>
                            <a:rPr lang="en-CH" i="1" dirty="0">
                              <a:latin typeface="Cambria Math" panose="02040503050406030204" pitchFamily="18" charset="0"/>
                            </a:rPr>
                            <m:t>|</m:t>
                          </m:r>
                        </m:e>
                      </m:func>
                    </m:oMath>
                  </m:oMathPara>
                </a14:m>
                <a:endParaRPr lang="en-CH" dirty="0"/>
              </a:p>
              <a:p>
                <a:endParaRPr lang="en-CH" dirty="0"/>
              </a:p>
              <a:p>
                <a:endParaRPr lang="en-CH" dirty="0"/>
              </a:p>
            </p:txBody>
          </p:sp>
        </mc:Choice>
        <mc:Fallback xmlns="">
          <p:sp>
            <p:nvSpPr>
              <p:cNvPr id="3" name="Content Placeholder 2">
                <a:extLst>
                  <a:ext uri="{FF2B5EF4-FFF2-40B4-BE49-F238E27FC236}">
                    <a16:creationId xmlns:a16="http://schemas.microsoft.com/office/drawing/2014/main" id="{896459AF-505B-6343-A175-99509D358BCA}"/>
                  </a:ext>
                </a:extLst>
              </p:cNvPr>
              <p:cNvSpPr>
                <a:spLocks noGrp="1" noRot="1" noChangeAspect="1" noMove="1" noResize="1" noEditPoints="1" noAdjustHandles="1" noChangeArrowheads="1" noChangeShapeType="1" noTextEdit="1"/>
              </p:cNvSpPr>
              <p:nvPr>
                <p:ph idx="1"/>
              </p:nvPr>
            </p:nvSpPr>
            <p:spPr>
              <a:blipFill>
                <a:blip r:embed="rId3"/>
                <a:stretch>
                  <a:fillRect l="-1829" t="-1486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C8BA8DCA-AA6A-421E-1675-B4BD6313124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994334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38474</TotalTime>
  <Words>6869</Words>
  <Application>Microsoft Macintosh PowerPoint</Application>
  <PresentationFormat>On-screen Show (4:3)</PresentationFormat>
  <Paragraphs>494</Paragraphs>
  <Slides>51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MS PGothic</vt:lpstr>
      <vt:lpstr>Arial</vt:lpstr>
      <vt:lpstr>Calibri</vt:lpstr>
      <vt:lpstr>Cambria Math</vt:lpstr>
      <vt:lpstr>Comic Sans MS</vt:lpstr>
      <vt:lpstr>Helvetica</vt:lpstr>
      <vt:lpstr>Tempus Sans ITC</vt:lpstr>
      <vt:lpstr>Verdana</vt:lpstr>
      <vt:lpstr>part1 XML</vt:lpstr>
      <vt:lpstr>Part 3: Web Mining</vt:lpstr>
      <vt:lpstr>3.1 Document Classification</vt:lpstr>
      <vt:lpstr>Document Classification</vt:lpstr>
      <vt:lpstr>Document Classifiers</vt:lpstr>
      <vt:lpstr>Example</vt:lpstr>
      <vt:lpstr>Challenge in Document Classification</vt:lpstr>
      <vt:lpstr>3.1.1 k-Nearest-Neighbors (kNN)</vt:lpstr>
      <vt:lpstr>Variations of kNN</vt:lpstr>
      <vt:lpstr>Rocchio classification</vt:lpstr>
      <vt:lpstr>Linear vs. Non-linear Classification</vt:lpstr>
      <vt:lpstr>3.1.2 Naïve Bayes Classifier</vt:lpstr>
      <vt:lpstr>Naïve Bayes Classifier Method</vt:lpstr>
      <vt:lpstr>3.1.3 Classification Using Word Embeddings</vt:lpstr>
      <vt:lpstr>Classification Task</vt:lpstr>
      <vt:lpstr>Adapting the Model for Classification</vt:lpstr>
      <vt:lpstr>Implementation of the Model</vt:lpstr>
      <vt:lpstr>Summary of the Classification Model</vt:lpstr>
      <vt:lpstr>For which document classifier the training cost is low and inference is expensive?</vt:lpstr>
      <vt:lpstr>How many among the listed classifiers can be used to derive probability estimate of the class label?</vt:lpstr>
      <vt:lpstr>3.1.4 Transformer Models</vt:lpstr>
      <vt:lpstr>Self-attention</vt:lpstr>
      <vt:lpstr>Self-attention Weights</vt:lpstr>
      <vt:lpstr>Intuition</vt:lpstr>
      <vt:lpstr>Illustration</vt:lpstr>
      <vt:lpstr>Applied to Text</vt:lpstr>
      <vt:lpstr>Simple Text Classifier</vt:lpstr>
      <vt:lpstr>Question</vt:lpstr>
      <vt:lpstr>Information Flow in Transformer</vt:lpstr>
      <vt:lpstr>More “Tricks”</vt:lpstr>
      <vt:lpstr>Queries, Keys, Values</vt:lpstr>
      <vt:lpstr>Queries, Keys, Values</vt:lpstr>
      <vt:lpstr>Illustration</vt:lpstr>
      <vt:lpstr>Scaling</vt:lpstr>
      <vt:lpstr>Multi-head Attention</vt:lpstr>
      <vt:lpstr>Multi-head Attention</vt:lpstr>
      <vt:lpstr>Combining Multi-head Attention Outputs</vt:lpstr>
      <vt:lpstr>Transformers</vt:lpstr>
      <vt:lpstr>Layer Normalization</vt:lpstr>
      <vt:lpstr>MLP – Multilayer Perceptron</vt:lpstr>
      <vt:lpstr>MLP in Transformer Networks</vt:lpstr>
      <vt:lpstr>Residual Connections</vt:lpstr>
      <vt:lpstr>Position Embedding</vt:lpstr>
      <vt:lpstr>Input Length</vt:lpstr>
      <vt:lpstr>Classification Layer</vt:lpstr>
      <vt:lpstr>Putting it all together</vt:lpstr>
      <vt:lpstr>Visualization of Layers and Heads</vt:lpstr>
      <vt:lpstr>Finetuning</vt:lpstr>
      <vt:lpstr>Final Remarks</vt:lpstr>
      <vt:lpstr>History of Transformer Models</vt:lpstr>
      <vt:lpstr>Document Classification: Summary</vt:lpstr>
      <vt:lpstr>References</vt:lpstr>
    </vt:vector>
  </TitlesOfParts>
  <Company>EPFL I&amp;C - LSIR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1742</cp:revision>
  <cp:lastPrinted>2023-10-26T06:32:00Z</cp:lastPrinted>
  <dcterms:created xsi:type="dcterms:W3CDTF">2002-10-01T12:44:42Z</dcterms:created>
  <dcterms:modified xsi:type="dcterms:W3CDTF">2024-08-31T09:15:26Z</dcterms:modified>
</cp:coreProperties>
</file>